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532" r:id="rId5"/>
    <p:sldMasterId id="2147493546" r:id="rId6"/>
    <p:sldMasterId id="2147493510" r:id="rId7"/>
    <p:sldMasterId id="2147493524" r:id="rId8"/>
  </p:sldMasterIdLst>
  <p:notesMasterIdLst>
    <p:notesMasterId r:id="rId34"/>
  </p:notesMasterIdLst>
  <p:handoutMasterIdLst>
    <p:handoutMasterId r:id="rId35"/>
  </p:handoutMasterIdLst>
  <p:sldIdLst>
    <p:sldId id="267" r:id="rId9"/>
    <p:sldId id="261" r:id="rId10"/>
    <p:sldId id="258" r:id="rId11"/>
    <p:sldId id="259" r:id="rId12"/>
    <p:sldId id="290" r:id="rId13"/>
    <p:sldId id="270" r:id="rId14"/>
    <p:sldId id="263" r:id="rId15"/>
    <p:sldId id="262" r:id="rId16"/>
    <p:sldId id="269" r:id="rId17"/>
    <p:sldId id="284" r:id="rId18"/>
    <p:sldId id="273" r:id="rId19"/>
    <p:sldId id="274" r:id="rId20"/>
    <p:sldId id="271" r:id="rId21"/>
    <p:sldId id="277" r:id="rId22"/>
    <p:sldId id="286" r:id="rId23"/>
    <p:sldId id="287" r:id="rId24"/>
    <p:sldId id="288" r:id="rId25"/>
    <p:sldId id="291" r:id="rId26"/>
    <p:sldId id="278" r:id="rId27"/>
    <p:sldId id="276" r:id="rId28"/>
    <p:sldId id="280" r:id="rId29"/>
    <p:sldId id="281" r:id="rId30"/>
    <p:sldId id="282" r:id="rId31"/>
    <p:sldId id="268" r:id="rId32"/>
    <p:sldId id="266"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aei, Negaar" initials="MN" lastIdx="22" clrIdx="0">
    <p:extLst>
      <p:ext uri="{19B8F6BF-5375-455C-9EA6-DF929625EA0E}">
        <p15:presenceInfo xmlns:p15="http://schemas.microsoft.com/office/powerpoint/2012/main" userId="S::MinaeiN@cdmsmith.com::3ebc4a16-0ef1-4202-89a1-a42337623d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834"/>
    <a:srgbClr val="0D6FBD"/>
    <a:srgbClr val="69B833"/>
    <a:srgbClr val="063D89"/>
    <a:srgbClr val="0D6C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379" autoAdjust="0"/>
  </p:normalViewPr>
  <p:slideViewPr>
    <p:cSldViewPr snapToGrid="0" snapToObjects="1">
      <p:cViewPr varScale="1">
        <p:scale>
          <a:sx n="79" d="100"/>
          <a:sy n="79" d="100"/>
        </p:scale>
        <p:origin x="787" y="82"/>
      </p:cViewPr>
      <p:guideLst>
        <p:guide orient="horz" pos="2160"/>
        <p:guide pos="205"/>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81" d="100"/>
          <a:sy n="81" d="100"/>
        </p:scale>
        <p:origin x="-3080"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garih\Downloads\NHTS_Fina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latin typeface="Times New Roman" panose="02020603050405020304" pitchFamily="18" charset="0"/>
                <a:cs typeface="Times New Roman" panose="02020603050405020304" pitchFamily="18" charset="0"/>
              </a:rPr>
              <a:t>Current and Projected Number of Ridesharing Users, Globally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[NHTS_Final.xlsx]Visualizations!$C$6:$C$12</c:f>
              <c:numCache>
                <c:formatCode>General</c:formatCode>
                <c:ptCount val="7"/>
                <c:pt idx="0">
                  <c:v>2015</c:v>
                </c:pt>
                <c:pt idx="1">
                  <c:v>2016</c:v>
                </c:pt>
                <c:pt idx="2">
                  <c:v>2017</c:v>
                </c:pt>
                <c:pt idx="3">
                  <c:v>2018</c:v>
                </c:pt>
                <c:pt idx="4">
                  <c:v>2019</c:v>
                </c:pt>
                <c:pt idx="5">
                  <c:v>2020</c:v>
                </c:pt>
                <c:pt idx="6">
                  <c:v>2021</c:v>
                </c:pt>
              </c:numCache>
            </c:numRef>
          </c:cat>
          <c:val>
            <c:numRef>
              <c:f>[NHTS_Final.xlsx]Visualizations!$D$6:$D$12</c:f>
              <c:numCache>
                <c:formatCode>General</c:formatCode>
                <c:ptCount val="7"/>
                <c:pt idx="0">
                  <c:v>207.38</c:v>
                </c:pt>
                <c:pt idx="1">
                  <c:v>272.68</c:v>
                </c:pt>
                <c:pt idx="2">
                  <c:v>338</c:v>
                </c:pt>
                <c:pt idx="3">
                  <c:v>399.09</c:v>
                </c:pt>
                <c:pt idx="4">
                  <c:v>453.42</c:v>
                </c:pt>
                <c:pt idx="5">
                  <c:v>500.17</c:v>
                </c:pt>
                <c:pt idx="6">
                  <c:v>539.49</c:v>
                </c:pt>
              </c:numCache>
            </c:numRef>
          </c:val>
          <c:smooth val="0"/>
          <c:extLst>
            <c:ext xmlns:c16="http://schemas.microsoft.com/office/drawing/2014/chart" uri="{C3380CC4-5D6E-409C-BE32-E72D297353CC}">
              <c16:uniqueId val="{00000000-8C3A-42E4-B86B-E297A5788ABF}"/>
            </c:ext>
          </c:extLst>
        </c:ser>
        <c:dLbls>
          <c:dLblPos val="t"/>
          <c:showLegendKey val="0"/>
          <c:showVal val="1"/>
          <c:showCatName val="0"/>
          <c:showSerName val="0"/>
          <c:showPercent val="0"/>
          <c:showBubbleSize val="0"/>
        </c:dLbls>
        <c:marker val="1"/>
        <c:smooth val="0"/>
        <c:axId val="1191046136"/>
        <c:axId val="1191048432"/>
      </c:lineChart>
      <c:catAx>
        <c:axId val="119104613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91048432"/>
        <c:crosses val="autoZero"/>
        <c:auto val="1"/>
        <c:lblAlgn val="ctr"/>
        <c:lblOffset val="100"/>
        <c:noMultiLvlLbl val="0"/>
      </c:catAx>
      <c:valAx>
        <c:axId val="1191048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Number of Users (million)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91046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a:latin typeface="Times New Roman" panose="02020603050405020304" pitchFamily="18" charset="0"/>
                <a:cs typeface="Times New Roman" panose="02020603050405020304" pitchFamily="18" charset="0"/>
              </a:rPr>
              <a:t>Ridership Class Distribution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817822892683316E-3"/>
          <c:y val="0.19599676926969203"/>
          <c:w val="0.93416021434709395"/>
          <c:h val="0.71431930500466212"/>
        </c:manualLayout>
      </c:layout>
      <c:pie3DChart>
        <c:varyColors val="1"/>
        <c:ser>
          <c:idx val="0"/>
          <c:order val="0"/>
          <c:tx>
            <c:v>Ridership Class</c:v>
          </c:tx>
          <c:explosion val="19"/>
          <c:dPt>
            <c:idx val="0"/>
            <c:bubble3D val="0"/>
            <c:spPr>
              <a:pattFill prst="smCheck">
                <a:fgClr>
                  <a:schemeClr val="accent1"/>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1-622E-4229-B8AD-610706092CA2}"/>
              </c:ext>
            </c:extLst>
          </c:dPt>
          <c:dPt>
            <c:idx val="1"/>
            <c:bubble3D val="0"/>
            <c:spPr>
              <a:pattFill prst="wdUpDiag">
                <a:fgClr>
                  <a:srgbClr val="00B0F0"/>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3-622E-4229-B8AD-610706092CA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22E-4229-B8AD-610706092CA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22E-4229-B8AD-610706092CA2}"/>
              </c:ext>
            </c:extLst>
          </c:dPt>
          <c:dLbls>
            <c:dLbl>
              <c:idx val="0"/>
              <c:layout>
                <c:manualLayout>
                  <c:x val="-1.0218510623873828E-2"/>
                  <c:y val="-0.2669207847017994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3358811393123693"/>
                      <c:h val="0.1595789909432147"/>
                    </c:manualLayout>
                  </c15:layout>
                </c:ext>
                <c:ext xmlns:c16="http://schemas.microsoft.com/office/drawing/2014/chart" uri="{C3380CC4-5D6E-409C-BE32-E72D297353CC}">
                  <c16:uniqueId val="{00000001-622E-4229-B8AD-610706092CA2}"/>
                </c:ext>
              </c:extLst>
            </c:dLbl>
            <c:dLbl>
              <c:idx val="1"/>
              <c:layout>
                <c:manualLayout>
                  <c:x val="-6.8177170120401989E-2"/>
                  <c:y val="-6.096597908835328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22E-4229-B8AD-610706092CA2}"/>
                </c:ext>
              </c:extLst>
            </c:dLbl>
            <c:dLbl>
              <c:idx val="2"/>
              <c:layout>
                <c:manualLayout>
                  <c:x val="-1.8727959297490146E-2"/>
                  <c:y val="-1.46776097432265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22E-4229-B8AD-610706092CA2}"/>
                </c:ext>
              </c:extLst>
            </c:dLbl>
            <c:dLbl>
              <c:idx val="3"/>
              <c:layout>
                <c:manualLayout>
                  <c:x val="4.8932685387243727E-2"/>
                  <c:y val="2.95907456012444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22E-4229-B8AD-610706092CA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'Ridership clusters'!$AQ$16:$AQ$19</c:f>
              <c:strCache>
                <c:ptCount val="4"/>
                <c:pt idx="0">
                  <c:v>Non-Riders</c:v>
                </c:pt>
                <c:pt idx="1">
                  <c:v>Occasional Riders</c:v>
                </c:pt>
                <c:pt idx="2">
                  <c:v>Regular Riders</c:v>
                </c:pt>
                <c:pt idx="3">
                  <c:v>Frequent Riders</c:v>
                </c:pt>
              </c:strCache>
            </c:strRef>
          </c:cat>
          <c:val>
            <c:numRef>
              <c:f>'Ridership clusters'!$AT$10:$AT$13</c:f>
              <c:numCache>
                <c:formatCode>###0</c:formatCode>
                <c:ptCount val="4"/>
                <c:pt idx="0">
                  <c:v>125209</c:v>
                </c:pt>
                <c:pt idx="1">
                  <c:v>8168</c:v>
                </c:pt>
                <c:pt idx="2">
                  <c:v>2745</c:v>
                </c:pt>
                <c:pt idx="3">
                  <c:v>86</c:v>
                </c:pt>
              </c:numCache>
            </c:numRef>
          </c:val>
          <c:extLst>
            <c:ext xmlns:c16="http://schemas.microsoft.com/office/drawing/2014/chart" uri="{C3380CC4-5D6E-409C-BE32-E72D297353CC}">
              <c16:uniqueId val="{00000008-622E-4229-B8AD-610706092CA2}"/>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6.7270642598882671E-2"/>
          <c:y val="0.89836849278664399"/>
          <c:w val="0.78419572379081692"/>
          <c:h val="9.9176581088635571E-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Ridership Distribution based on MSA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968290429334482E-2"/>
          <c:y val="0.17847921007557896"/>
          <c:w val="0.69913584609777912"/>
          <c:h val="0.69429882353298777"/>
        </c:manualLayout>
      </c:layout>
      <c:barChart>
        <c:barDir val="col"/>
        <c:grouping val="percentStacked"/>
        <c:varyColors val="0"/>
        <c:ser>
          <c:idx val="0"/>
          <c:order val="0"/>
          <c:tx>
            <c:v>Non-Riders</c:v>
          </c:tx>
          <c:spPr>
            <a:pattFill prst="ltUpDiag">
              <a:fgClr>
                <a:schemeClr val="accent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'Ridership clusters'!$L$72:$L$75</c:f>
              <c:strCache>
                <c:ptCount val="4"/>
                <c:pt idx="0">
                  <c:v>MSA of 1 million or more, with rail</c:v>
                </c:pt>
                <c:pt idx="1">
                  <c:v>MSA of 1 million or more, and not in 1</c:v>
                </c:pt>
                <c:pt idx="2">
                  <c:v>MSA less than 1 million</c:v>
                </c:pt>
                <c:pt idx="3">
                  <c:v>Not in MSA</c:v>
                </c:pt>
              </c:strCache>
            </c:strRef>
          </c:cat>
          <c:val>
            <c:numRef>
              <c:f>('Ridership clusters'!$O$47,'Ridership clusters'!$O$49,'Ridership clusters'!$O$51,'Ridership clusters'!$O$53)</c:f>
              <c:numCache>
                <c:formatCode>###0.0%</c:formatCode>
                <c:ptCount val="4"/>
                <c:pt idx="0">
                  <c:v>0.83093829247675399</c:v>
                </c:pt>
                <c:pt idx="1">
                  <c:v>0.88593232252234155</c:v>
                </c:pt>
                <c:pt idx="2">
                  <c:v>0.9511642542479547</c:v>
                </c:pt>
                <c:pt idx="3">
                  <c:v>0.98358035454809634</c:v>
                </c:pt>
              </c:numCache>
            </c:numRef>
          </c:val>
          <c:extLst>
            <c:ext xmlns:c16="http://schemas.microsoft.com/office/drawing/2014/chart" uri="{C3380CC4-5D6E-409C-BE32-E72D297353CC}">
              <c16:uniqueId val="{00000000-407B-4E51-9669-DA3790F43592}"/>
            </c:ext>
          </c:extLst>
        </c:ser>
        <c:ser>
          <c:idx val="1"/>
          <c:order val="1"/>
          <c:tx>
            <c:v>Occasional Rider</c:v>
          </c:tx>
          <c:spPr>
            <a:pattFill prst="pct30">
              <a:fgClr>
                <a:schemeClr val="accent5">
                  <a:lumMod val="60000"/>
                  <a:lumOff val="40000"/>
                </a:schemeClr>
              </a:fgClr>
              <a:bgClr>
                <a:schemeClr val="bg1"/>
              </a:bgClr>
            </a:pattFill>
            <a:ln>
              <a:noFill/>
            </a:ln>
            <a:effectLst/>
          </c:spPr>
          <c:invertIfNegative val="0"/>
          <c:dLbls>
            <c:dLbl>
              <c:idx val="3"/>
              <c:layout>
                <c:manualLayout>
                  <c:x val="-7.7881619937694699E-2"/>
                  <c:y val="2.862985685071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7B-4E51-9669-DA3790F4359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'Ridership clusters'!$L$72:$L$75</c:f>
              <c:strCache>
                <c:ptCount val="4"/>
                <c:pt idx="0">
                  <c:v>MSA of 1 million or more, with rail</c:v>
                </c:pt>
                <c:pt idx="1">
                  <c:v>MSA of 1 million or more, and not in 1</c:v>
                </c:pt>
                <c:pt idx="2">
                  <c:v>MSA less than 1 million</c:v>
                </c:pt>
                <c:pt idx="3">
                  <c:v>Not in MSA</c:v>
                </c:pt>
              </c:strCache>
            </c:strRef>
          </c:cat>
          <c:val>
            <c:numRef>
              <c:f>('Ridership clusters'!$P$47,'Ridership clusters'!$P$49,'Ridership clusters'!$P$51,'Ridership clusters'!$P$53)</c:f>
              <c:numCache>
                <c:formatCode>###0.0%</c:formatCode>
                <c:ptCount val="4"/>
                <c:pt idx="0">
                  <c:v>0.11396748048331759</c:v>
                </c:pt>
                <c:pt idx="1">
                  <c:v>8.5073802590621542E-2</c:v>
                </c:pt>
                <c:pt idx="2">
                  <c:v>3.9593634810752495E-2</c:v>
                </c:pt>
                <c:pt idx="3">
                  <c:v>1.3804126707352513E-2</c:v>
                </c:pt>
              </c:numCache>
            </c:numRef>
          </c:val>
          <c:extLst>
            <c:ext xmlns:c16="http://schemas.microsoft.com/office/drawing/2014/chart" uri="{C3380CC4-5D6E-409C-BE32-E72D297353CC}">
              <c16:uniqueId val="{00000002-407B-4E51-9669-DA3790F43592}"/>
            </c:ext>
          </c:extLst>
        </c:ser>
        <c:ser>
          <c:idx val="2"/>
          <c:order val="2"/>
          <c:tx>
            <c:v>Regular Rider</c:v>
          </c:tx>
          <c:spPr>
            <a:solidFill>
              <a:schemeClr val="accent3"/>
            </a:solidFill>
            <a:ln>
              <a:noFill/>
            </a:ln>
            <a:effectLst/>
          </c:spPr>
          <c:invertIfNegative val="0"/>
          <c:dLbls>
            <c:dLbl>
              <c:idx val="2"/>
              <c:layout>
                <c:manualLayout>
                  <c:x val="-8.2331998219848684E-2"/>
                  <c:y val="2.4539877300613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7B-4E51-9669-DA3790F43592}"/>
                </c:ext>
              </c:extLst>
            </c:dLbl>
            <c:dLbl>
              <c:idx val="3"/>
              <c:layout>
                <c:manualLayout>
                  <c:x val="-8.9007565643080475E-3"/>
                  <c:y val="-3.2719836400817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7B-4E51-9669-DA3790F43592}"/>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'Ridership clusters'!$L$72:$L$75</c:f>
              <c:strCache>
                <c:ptCount val="4"/>
                <c:pt idx="0">
                  <c:v>MSA of 1 million or more, with rail</c:v>
                </c:pt>
                <c:pt idx="1">
                  <c:v>MSA of 1 million or more, and not in 1</c:v>
                </c:pt>
                <c:pt idx="2">
                  <c:v>MSA less than 1 million</c:v>
                </c:pt>
                <c:pt idx="3">
                  <c:v>Not in MSA</c:v>
                </c:pt>
              </c:strCache>
            </c:strRef>
          </c:cat>
          <c:val>
            <c:numRef>
              <c:f>('Ridership clusters'!$Q$47,'Ridership clusters'!$Q$49,'Ridership clusters'!$Q$51,'Ridership clusters'!$Q$53)</c:f>
              <c:numCache>
                <c:formatCode>###0.0%</c:formatCode>
                <c:ptCount val="4"/>
                <c:pt idx="0">
                  <c:v>5.2856645616826611E-2</c:v>
                </c:pt>
                <c:pt idx="1">
                  <c:v>2.8265890149613414E-2</c:v>
                </c:pt>
                <c:pt idx="2" formatCode="####.0%">
                  <c:v>9.026341814258744E-3</c:v>
                </c:pt>
                <c:pt idx="3" formatCode="####.0%">
                  <c:v>2.6155187445510027E-3</c:v>
                </c:pt>
              </c:numCache>
            </c:numRef>
          </c:val>
          <c:extLst>
            <c:ext xmlns:c16="http://schemas.microsoft.com/office/drawing/2014/chart" uri="{C3380CC4-5D6E-409C-BE32-E72D297353CC}">
              <c16:uniqueId val="{00000005-407B-4E51-9669-DA3790F43592}"/>
            </c:ext>
          </c:extLst>
        </c:ser>
        <c:ser>
          <c:idx val="3"/>
          <c:order val="3"/>
          <c:tx>
            <c:v>Frequent Rider</c:v>
          </c:tx>
          <c:spPr>
            <a:solidFill>
              <a:schemeClr val="accent4"/>
            </a:solidFill>
            <a:ln>
              <a:noFill/>
            </a:ln>
            <a:effectLst/>
          </c:spPr>
          <c:invertIfNegative val="0"/>
          <c:dLbls>
            <c:dLbl>
              <c:idx val="0"/>
              <c:layout>
                <c:manualLayout>
                  <c:x val="-1.7801513128615953E-2"/>
                  <c:y val="-4.0899795501022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7B-4E51-9669-DA3790F43592}"/>
                </c:ext>
              </c:extLst>
            </c:dLbl>
            <c:dLbl>
              <c:idx val="1"/>
              <c:layout>
                <c:manualLayout>
                  <c:x val="-1.5576323987538982E-2"/>
                  <c:y val="-2.862985685071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7B-4E51-9669-DA3790F43592}"/>
                </c:ext>
              </c:extLst>
            </c:dLbl>
            <c:dLbl>
              <c:idx val="2"/>
              <c:layout>
                <c:manualLayout>
                  <c:x val="-2.2251891410769915E-3"/>
                  <c:y val="-3.2719836400818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7B-4E51-9669-DA3790F43592}"/>
                </c:ext>
              </c:extLst>
            </c:dLbl>
            <c:dLbl>
              <c:idx val="3"/>
              <c:layout>
                <c:manualLayout>
                  <c:x val="0.12906097018246551"/>
                  <c:y val="-5.72597137014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7B-4E51-9669-DA3790F43592}"/>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'Ridership clusters'!$L$72:$L$75</c:f>
              <c:strCache>
                <c:ptCount val="4"/>
                <c:pt idx="0">
                  <c:v>MSA of 1 million or more, with rail</c:v>
                </c:pt>
                <c:pt idx="1">
                  <c:v>MSA of 1 million or more, and not in 1</c:v>
                </c:pt>
                <c:pt idx="2">
                  <c:v>MSA less than 1 million</c:v>
                </c:pt>
                <c:pt idx="3">
                  <c:v>Not in MSA</c:v>
                </c:pt>
              </c:strCache>
            </c:strRef>
          </c:cat>
          <c:val>
            <c:numRef>
              <c:f>('Ridership clusters'!$R$47,'Ridership clusters'!$R$49,'Ridership clusters'!$R$51,'Ridership clusters'!$R$53)</c:f>
              <c:numCache>
                <c:formatCode>####.0%</c:formatCode>
                <c:ptCount val="4"/>
                <c:pt idx="0">
                  <c:v>2.2375814231017851E-3</c:v>
                </c:pt>
                <c:pt idx="1">
                  <c:v>7.279847374234361E-4</c:v>
                </c:pt>
                <c:pt idx="2">
                  <c:v>2.1576912703407354E-4</c:v>
                </c:pt>
                <c:pt idx="3" formatCode="###0.0%">
                  <c:v>0</c:v>
                </c:pt>
              </c:numCache>
            </c:numRef>
          </c:val>
          <c:extLst>
            <c:ext xmlns:c16="http://schemas.microsoft.com/office/drawing/2014/chart" uri="{C3380CC4-5D6E-409C-BE32-E72D297353CC}">
              <c16:uniqueId val="{0000000A-407B-4E51-9669-DA3790F43592}"/>
            </c:ext>
          </c:extLst>
        </c:ser>
        <c:dLbls>
          <c:showLegendKey val="0"/>
          <c:showVal val="1"/>
          <c:showCatName val="0"/>
          <c:showSerName val="0"/>
          <c:showPercent val="0"/>
          <c:showBubbleSize val="0"/>
        </c:dLbls>
        <c:gapWidth val="150"/>
        <c:overlap val="100"/>
        <c:axId val="712301760"/>
        <c:axId val="712295528"/>
      </c:barChart>
      <c:catAx>
        <c:axId val="7123017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295528"/>
        <c:crosses val="autoZero"/>
        <c:auto val="1"/>
        <c:lblAlgn val="ctr"/>
        <c:lblOffset val="100"/>
        <c:noMultiLvlLbl val="0"/>
      </c:catAx>
      <c:valAx>
        <c:axId val="712295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3017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v>PCA</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'Factor Analysis'!$M$7:$M$11</c:f>
              <c:numCache>
                <c:formatCode>0.00%</c:formatCode>
                <c:ptCount val="5"/>
                <c:pt idx="0">
                  <c:v>0.17353979818017307</c:v>
                </c:pt>
                <c:pt idx="1">
                  <c:v>0.30021716006142735</c:v>
                </c:pt>
                <c:pt idx="2">
                  <c:v>0.42318822452080712</c:v>
                </c:pt>
                <c:pt idx="3">
                  <c:v>0.54169305190590944</c:v>
                </c:pt>
                <c:pt idx="4">
                  <c:v>0.6245559024900208</c:v>
                </c:pt>
              </c:numCache>
            </c:numRef>
          </c:val>
          <c:smooth val="0"/>
          <c:extLst>
            <c:ext xmlns:c16="http://schemas.microsoft.com/office/drawing/2014/chart" uri="{C3380CC4-5D6E-409C-BE32-E72D297353CC}">
              <c16:uniqueId val="{00000000-6C9E-42CB-BCE1-70D845D0E326}"/>
            </c:ext>
          </c:extLst>
        </c:ser>
        <c:dLbls>
          <c:showLegendKey val="0"/>
          <c:showVal val="0"/>
          <c:showCatName val="0"/>
          <c:showSerName val="0"/>
          <c:showPercent val="0"/>
          <c:showBubbleSize val="0"/>
        </c:dLbls>
        <c:marker val="1"/>
        <c:smooth val="0"/>
        <c:axId val="712298152"/>
        <c:axId val="712297496"/>
      </c:lineChart>
      <c:catAx>
        <c:axId val="7122981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Number</a:t>
                </a:r>
                <a:r>
                  <a:rPr lang="en-US" baseline="0">
                    <a:latin typeface="Times New Roman" panose="02020603050405020304" pitchFamily="18" charset="0"/>
                    <a:cs typeface="Times New Roman" panose="02020603050405020304" pitchFamily="18" charset="0"/>
                  </a:rPr>
                  <a:t> of Principal Components</a:t>
                </a:r>
                <a:endParaRPr lang="en-US">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297496"/>
        <c:crosses val="autoZero"/>
        <c:auto val="1"/>
        <c:lblAlgn val="ctr"/>
        <c:lblOffset val="100"/>
        <c:noMultiLvlLbl val="0"/>
      </c:catAx>
      <c:valAx>
        <c:axId val="71229749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Percentage of Variance</a:t>
                </a:r>
                <a:r>
                  <a:rPr lang="en-US" baseline="0">
                    <a:latin typeface="Times New Roman" panose="02020603050405020304" pitchFamily="18" charset="0"/>
                    <a:cs typeface="Times New Roman" panose="02020603050405020304" pitchFamily="18" charset="0"/>
                  </a:rPr>
                  <a:t> Explained</a:t>
                </a:r>
                <a:endParaRPr lang="en-US">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1229815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000">
                <a:latin typeface="Times New Roman" panose="02020603050405020304" pitchFamily="18" charset="0"/>
                <a:cs typeface="Times New Roman" panose="02020603050405020304" pitchFamily="18" charset="0"/>
              </a:rPr>
              <a:t>Factors Distribution across Ridership Classes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v>Car commuter</c:v>
          </c:tx>
          <c:spPr>
            <a:solidFill>
              <a:schemeClr val="accent1"/>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('Factors distribution'!$BM$8,'Factors distribution'!$BM$21,'Factors distribution'!$BM$34,'Factors distribution'!$BM$47)</c:f>
              <c:numCache>
                <c:formatCode>0.00</c:formatCode>
                <c:ptCount val="4"/>
                <c:pt idx="0">
                  <c:v>-3.1110014648220642E-2</c:v>
                </c:pt>
                <c:pt idx="1">
                  <c:v>0.35461173044067384</c:v>
                </c:pt>
                <c:pt idx="2">
                  <c:v>0.3598535295670815</c:v>
                </c:pt>
                <c:pt idx="3">
                  <c:v>0.12775896730793543</c:v>
                </c:pt>
              </c:numCache>
            </c:numRef>
          </c:val>
          <c:extLst>
            <c:ext xmlns:c16="http://schemas.microsoft.com/office/drawing/2014/chart" uri="{C3380CC4-5D6E-409C-BE32-E72D297353CC}">
              <c16:uniqueId val="{00000000-DD51-4483-BCCA-F12A2819DD4F}"/>
            </c:ext>
          </c:extLst>
        </c:ser>
        <c:ser>
          <c:idx val="1"/>
          <c:order val="1"/>
          <c:tx>
            <c:v>Flexible work schedule</c:v>
          </c:tx>
          <c:spPr>
            <a:solidFill>
              <a:schemeClr val="accent2"/>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('Factors distribution'!$BM$60,'Factors distribution'!$BM$73,'Factors distribution'!$BM$86,'Factors distribution'!$BM$99)</c:f>
              <c:numCache>
                <c:formatCode>0.00</c:formatCode>
                <c:ptCount val="4"/>
                <c:pt idx="0">
                  <c:v>-4.0983125500781786E-2</c:v>
                </c:pt>
                <c:pt idx="1">
                  <c:v>0.42346981855363436</c:v>
                </c:pt>
                <c:pt idx="2">
                  <c:v>0.5842356274021141</c:v>
                </c:pt>
                <c:pt idx="3">
                  <c:v>0.80032425188719503</c:v>
                </c:pt>
              </c:numCache>
            </c:numRef>
          </c:val>
          <c:extLst>
            <c:ext xmlns:c16="http://schemas.microsoft.com/office/drawing/2014/chart" uri="{C3380CC4-5D6E-409C-BE32-E72D297353CC}">
              <c16:uniqueId val="{00000001-DD51-4483-BCCA-F12A2819DD4F}"/>
            </c:ext>
          </c:extLst>
        </c:ser>
        <c:ser>
          <c:idx val="2"/>
          <c:order val="2"/>
          <c:tx>
            <c:v>Alternate mode user</c:v>
          </c:tx>
          <c:spPr>
            <a:solidFill>
              <a:schemeClr val="accent3"/>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('Factors distribution'!$BM$112,'Factors distribution'!$BM$125,'Factors distribution'!$BM$138,'Factors distribution'!$BM$151)</c:f>
              <c:numCache>
                <c:formatCode>0.00</c:formatCode>
                <c:ptCount val="4"/>
                <c:pt idx="0">
                  <c:v>-4.2753449968827212E-2</c:v>
                </c:pt>
                <c:pt idx="1">
                  <c:v>0.41316120156646013</c:v>
                </c:pt>
                <c:pt idx="2">
                  <c:v>0.69818176184180236</c:v>
                </c:pt>
                <c:pt idx="3">
                  <c:v>0.71984984298179677</c:v>
                </c:pt>
              </c:numCache>
            </c:numRef>
          </c:val>
          <c:extLst>
            <c:ext xmlns:c16="http://schemas.microsoft.com/office/drawing/2014/chart" uri="{C3380CC4-5D6E-409C-BE32-E72D297353CC}">
              <c16:uniqueId val="{00000002-DD51-4483-BCCA-F12A2819DD4F}"/>
            </c:ext>
          </c:extLst>
        </c:ser>
        <c:ser>
          <c:idx val="3"/>
          <c:order val="3"/>
          <c:tx>
            <c:v>Non-worker car user</c:v>
          </c:tx>
          <c:spPr>
            <a:solidFill>
              <a:srgbClr val="FFFF00"/>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('Factors distribution'!$BM$164,'Factors distribution'!$BM$177,'Factors distribution'!$BM$190,'Factors distribution'!$BM$203)</c:f>
              <c:numCache>
                <c:formatCode>0.00</c:formatCode>
                <c:ptCount val="4"/>
                <c:pt idx="0">
                  <c:v>3.7011476967844813E-2</c:v>
                </c:pt>
                <c:pt idx="1">
                  <c:v>-0.28870006397258113</c:v>
                </c:pt>
                <c:pt idx="2">
                  <c:v>-0.79370083230820332</c:v>
                </c:pt>
                <c:pt idx="3">
                  <c:v>-1.1320827029407667</c:v>
                </c:pt>
              </c:numCache>
            </c:numRef>
          </c:val>
          <c:extLst>
            <c:ext xmlns:c16="http://schemas.microsoft.com/office/drawing/2014/chart" uri="{C3380CC4-5D6E-409C-BE32-E72D297353CC}">
              <c16:uniqueId val="{00000003-DD51-4483-BCCA-F12A2819DD4F}"/>
            </c:ext>
          </c:extLst>
        </c:ser>
        <c:ser>
          <c:idx val="4"/>
          <c:order val="4"/>
          <c:tx>
            <c:v>Frequent trip makers</c:v>
          </c:tx>
          <c:spPr>
            <a:solidFill>
              <a:schemeClr val="accent5"/>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('Factors distribution'!$BM$216,'Factors distribution'!$BM$229,'Factors distribution'!$BM$242,'Factors distribution'!$BM$255)</c:f>
              <c:numCache>
                <c:formatCode>0.00</c:formatCode>
                <c:ptCount val="4"/>
                <c:pt idx="0">
                  <c:v>-1.1820683502265469E-2</c:v>
                </c:pt>
                <c:pt idx="1">
                  <c:v>0.1400931009931137</c:v>
                </c:pt>
                <c:pt idx="2">
                  <c:v>0.12548786140674809</c:v>
                </c:pt>
                <c:pt idx="3">
                  <c:v>-0.10103102137398245</c:v>
                </c:pt>
              </c:numCache>
            </c:numRef>
          </c:val>
          <c:extLst>
            <c:ext xmlns:c16="http://schemas.microsoft.com/office/drawing/2014/chart" uri="{C3380CC4-5D6E-409C-BE32-E72D297353CC}">
              <c16:uniqueId val="{00000004-DD51-4483-BCCA-F12A2819DD4F}"/>
            </c:ext>
          </c:extLst>
        </c:ser>
        <c:dLbls>
          <c:showLegendKey val="0"/>
          <c:showVal val="0"/>
          <c:showCatName val="0"/>
          <c:showSerName val="0"/>
          <c:showPercent val="0"/>
          <c:showBubbleSize val="0"/>
        </c:dLbls>
        <c:gapWidth val="219"/>
        <c:overlap val="-27"/>
        <c:axId val="639847312"/>
        <c:axId val="639847640"/>
      </c:barChart>
      <c:catAx>
        <c:axId val="6398473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9847640"/>
        <c:crosses val="autoZero"/>
        <c:auto val="1"/>
        <c:lblAlgn val="ctr"/>
        <c:lblOffset val="100"/>
        <c:noMultiLvlLbl val="0"/>
      </c:catAx>
      <c:valAx>
        <c:axId val="6398476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39847312"/>
        <c:crosses val="autoZero"/>
        <c:crossBetween val="between"/>
      </c:valAx>
      <c:spPr>
        <a:noFill/>
        <a:ln>
          <a:noFill/>
        </a:ln>
        <a:effectLst/>
      </c:spPr>
    </c:plotArea>
    <c:legend>
      <c:legendPos val="b"/>
      <c:layout>
        <c:manualLayout>
          <c:xMode val="edge"/>
          <c:yMode val="edge"/>
          <c:x val="6.4657636551867612E-2"/>
          <c:y val="0.80405394635677774"/>
          <c:w val="0.86407229451122602"/>
          <c:h val="0.17386302086035149"/>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Technology Savviness across Ridership Classes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v>Technology Attitude</c:v>
          </c:tx>
          <c:spPr>
            <a:solidFill>
              <a:schemeClr val="accent1">
                <a:lumMod val="40000"/>
                <a:lumOff val="60000"/>
              </a:schemeClr>
            </a:solidFill>
            <a:ln>
              <a:noFill/>
            </a:ln>
            <a:effectLst/>
          </c:spPr>
          <c:invertIfNegative val="0"/>
          <c:cat>
            <c:strRef>
              <c:f>'Ridership clusters'!$AQ$16:$AQ$19</c:f>
              <c:strCache>
                <c:ptCount val="4"/>
                <c:pt idx="0">
                  <c:v>Non-Riders</c:v>
                </c:pt>
                <c:pt idx="1">
                  <c:v>Occasional Riders</c:v>
                </c:pt>
                <c:pt idx="2">
                  <c:v>Regular Riders</c:v>
                </c:pt>
                <c:pt idx="3">
                  <c:v>Frequent Riders</c:v>
                </c:pt>
              </c:strCache>
            </c:strRef>
          </c:cat>
          <c:val>
            <c:numRef>
              <c:f>(Technology!$F$19,Technology!$F$32,Technology!$F$45,Technology!$F$58)</c:f>
              <c:numCache>
                <c:formatCode>0.00</c:formatCode>
                <c:ptCount val="4"/>
                <c:pt idx="0">
                  <c:v>-4.4310996235068595E-2</c:v>
                </c:pt>
                <c:pt idx="1">
                  <c:v>0.49348003538950325</c:v>
                </c:pt>
                <c:pt idx="2">
                  <c:v>0.51835592229046668</c:v>
                </c:pt>
                <c:pt idx="3">
                  <c:v>0.51551660995398263</c:v>
                </c:pt>
              </c:numCache>
            </c:numRef>
          </c:val>
          <c:extLst>
            <c:ext xmlns:c16="http://schemas.microsoft.com/office/drawing/2014/chart" uri="{C3380CC4-5D6E-409C-BE32-E72D297353CC}">
              <c16:uniqueId val="{00000000-B99B-4634-8AD9-53B8F16BA225}"/>
            </c:ext>
          </c:extLst>
        </c:ser>
        <c:dLbls>
          <c:showLegendKey val="0"/>
          <c:showVal val="0"/>
          <c:showCatName val="0"/>
          <c:showSerName val="0"/>
          <c:showPercent val="0"/>
          <c:showBubbleSize val="0"/>
        </c:dLbls>
        <c:gapWidth val="219"/>
        <c:overlap val="-27"/>
        <c:axId val="498234016"/>
        <c:axId val="498234672"/>
      </c:barChart>
      <c:catAx>
        <c:axId val="4982340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34672"/>
        <c:crosses val="autoZero"/>
        <c:auto val="1"/>
        <c:lblAlgn val="ctr"/>
        <c:lblOffset val="100"/>
        <c:noMultiLvlLbl val="0"/>
      </c:catAx>
      <c:valAx>
        <c:axId val="498234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34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CDMSmith_logo_print_PMS_BlueG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28" y="8672299"/>
            <a:ext cx="921738" cy="404603"/>
          </a:xfrm>
          <a:prstGeom prst="rect">
            <a:avLst/>
          </a:prstGeom>
        </p:spPr>
      </p:pic>
    </p:spTree>
    <p:extLst>
      <p:ext uri="{BB962C8B-B14F-4D97-AF65-F5344CB8AC3E}">
        <p14:creationId xmlns:p14="http://schemas.microsoft.com/office/powerpoint/2010/main" val="2950329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CDMSmith_logo_print_PMS_BlueG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28" y="8672299"/>
            <a:ext cx="921738" cy="404603"/>
          </a:xfrm>
          <a:prstGeom prst="rect">
            <a:avLst/>
          </a:prstGeom>
        </p:spPr>
      </p:pic>
    </p:spTree>
    <p:extLst>
      <p:ext uri="{BB962C8B-B14F-4D97-AF65-F5344CB8AC3E}">
        <p14:creationId xmlns:p14="http://schemas.microsoft.com/office/powerpoint/2010/main" val="33849749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142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California, Texas, Colorado, Florida, Washington, Louisiana, Pennsylvania, Virginia, Illinois, and Massachusetts are among the high rideshare users (top 25 percentile). </a:t>
            </a:r>
          </a:p>
          <a:p>
            <a:endParaRPr lang="en-US" dirty="0"/>
          </a:p>
        </p:txBody>
      </p:sp>
    </p:spTree>
    <p:extLst>
      <p:ext uri="{BB962C8B-B14F-4D97-AF65-F5344CB8AC3E}">
        <p14:creationId xmlns:p14="http://schemas.microsoft.com/office/powerpoint/2010/main" val="245843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the main core of this study. Hypothesis: A hidden parameter (which somewhat indicates how dependent people are on their private vehicles) could be declared and measured based on certain observed variables. We check whether 1) this hypothesis stands true, and 2) whether this/these hidden patterns can help predict the uber/</a:t>
            </a:r>
            <a:r>
              <a:rPr lang="en-US" dirty="0" err="1"/>
              <a:t>lyft</a:t>
            </a:r>
            <a:r>
              <a:rPr lang="en-US" dirty="0"/>
              <a:t> ridership more precisely.</a:t>
            </a:r>
          </a:p>
        </p:txBody>
      </p:sp>
    </p:spTree>
    <p:extLst>
      <p:ext uri="{BB962C8B-B14F-4D97-AF65-F5344CB8AC3E}">
        <p14:creationId xmlns:p14="http://schemas.microsoft.com/office/powerpoint/2010/main" val="209082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 1: a principal component analysis is conducted! the answer is yes, we find distinctive hidden patterns that can explain around 60% of the variance in the data (based on the graph)</a:t>
            </a:r>
          </a:p>
          <a:p>
            <a:r>
              <a:rPr lang="en-US" dirty="0"/>
              <a:t>So for example: the factor 1 is highly loaded on the parameters such as Car commute, Distance to work, worker dummy </a:t>
            </a:r>
          </a:p>
          <a:p>
            <a:r>
              <a:rPr lang="en-US" dirty="0"/>
              <a:t>If its 0.5 is highly correlated to the factor. </a:t>
            </a:r>
          </a:p>
          <a:p>
            <a:endParaRPr lang="en-US" dirty="0"/>
          </a:p>
        </p:txBody>
      </p:sp>
    </p:spTree>
    <p:extLst>
      <p:ext uri="{BB962C8B-B14F-4D97-AF65-F5344CB8AC3E}">
        <p14:creationId xmlns:p14="http://schemas.microsoft.com/office/powerpoint/2010/main" val="47553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 2: It looks as if there are remarkable difference between the distribution of auto-dependency patterns across ridership levels.</a:t>
            </a:r>
          </a:p>
          <a:p>
            <a:r>
              <a:rPr lang="en-US" dirty="0"/>
              <a:t>Out of five different factor that we defined for auto dependency, we noticed that factor 4 which is non worker car users have the highest NEGATIVE impact on rideshare.   </a:t>
            </a:r>
          </a:p>
          <a:p>
            <a:r>
              <a:rPr lang="en-US" dirty="0"/>
              <a:t> I also did an ANOVA test which confirms the presence of statistical difference. You can just mention that or skip it.</a:t>
            </a:r>
          </a:p>
        </p:txBody>
      </p:sp>
    </p:spTree>
    <p:extLst>
      <p:ext uri="{BB962C8B-B14F-4D97-AF65-F5344CB8AC3E}">
        <p14:creationId xmlns:p14="http://schemas.microsoft.com/office/powerpoint/2010/main" val="98410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4 figures explain how auto-dependency factors are distributed across different states. maybe you can mention some interesting statements such as: E.g. in California, auto dependency is mainly due to patterns 1 and 4, while in Texas it </a:t>
            </a:r>
            <a:r>
              <a:rPr lang="en-US" dirty="0" err="1"/>
              <a:t>ius</a:t>
            </a:r>
            <a:r>
              <a:rPr lang="en-US" dirty="0"/>
              <a:t> mainly due to pattern 2. Florida is a mid-level combination of patterns 2,3 , and 4.</a:t>
            </a:r>
          </a:p>
          <a:p>
            <a:endParaRPr lang="en-US" dirty="0"/>
          </a:p>
        </p:txBody>
      </p:sp>
    </p:spTree>
    <p:extLst>
      <p:ext uri="{BB962C8B-B14F-4D97-AF65-F5344CB8AC3E}">
        <p14:creationId xmlns:p14="http://schemas.microsoft.com/office/powerpoint/2010/main" val="213507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933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73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860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669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it quickly. we did the same PCA analysis to declare a hidden technology savviness factor based on PC, smartphone, and tablet usage.</a:t>
            </a:r>
          </a:p>
          <a:p>
            <a:endParaRPr lang="en-US" dirty="0"/>
          </a:p>
        </p:txBody>
      </p:sp>
    </p:spTree>
    <p:extLst>
      <p:ext uri="{BB962C8B-B14F-4D97-AF65-F5344CB8AC3E}">
        <p14:creationId xmlns:p14="http://schemas.microsoft.com/office/powerpoint/2010/main" val="380890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289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step for Hypothesis 2: We developed an </a:t>
            </a:r>
            <a:r>
              <a:rPr lang="en-US" dirty="0" err="1"/>
              <a:t>oprdered</a:t>
            </a:r>
            <a:r>
              <a:rPr lang="en-US" dirty="0"/>
              <a:t> logistic regression model and added our proposed factors to the model to see whether they are significant or not. The answer is: Yes they are because all z absolute values are higher than 1.96</a:t>
            </a:r>
          </a:p>
          <a:p>
            <a:endParaRPr lang="en-US" dirty="0"/>
          </a:p>
        </p:txBody>
      </p:sp>
    </p:spTree>
    <p:extLst>
      <p:ext uri="{BB962C8B-B14F-4D97-AF65-F5344CB8AC3E}">
        <p14:creationId xmlns:p14="http://schemas.microsoft.com/office/powerpoint/2010/main" val="2019927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sample results from the model. Bullet points 3 and 4 are consistent with the graph on slide 13, even </a:t>
            </a:r>
            <a:r>
              <a:rPr lang="en-US" dirty="0" err="1"/>
              <a:t>inj</a:t>
            </a:r>
            <a:r>
              <a:rPr lang="en-US" dirty="0"/>
              <a:t> presence of other socio-economic and demographic variables.</a:t>
            </a:r>
          </a:p>
        </p:txBody>
      </p:sp>
    </p:spTree>
    <p:extLst>
      <p:ext uri="{BB962C8B-B14F-4D97-AF65-F5344CB8AC3E}">
        <p14:creationId xmlns:p14="http://schemas.microsoft.com/office/powerpoint/2010/main" val="322651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mention that the major policy implication would be: recommendations on how the market could efficiently be segmented in order to predict rideshare penetration more precisely (probably in presence of more sophisticated modes such as Shared AVs in near future)</a:t>
            </a:r>
          </a:p>
        </p:txBody>
      </p:sp>
    </p:spTree>
    <p:extLst>
      <p:ext uri="{BB962C8B-B14F-4D97-AF65-F5344CB8AC3E}">
        <p14:creationId xmlns:p14="http://schemas.microsoft.com/office/powerpoint/2010/main" val="410182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4459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934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182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(information and communication technology)</a:t>
            </a:r>
          </a:p>
          <a:p>
            <a:r>
              <a:rPr lang="en-US" dirty="0"/>
              <a:t>Technology has penetrated our life, including mobility choices compared to </a:t>
            </a:r>
            <a:r>
              <a:rPr lang="en-US" dirty="0" err="1"/>
              <a:t>eg.</a:t>
            </a:r>
            <a:r>
              <a:rPr lang="en-US" dirty="0"/>
              <a:t> 10 years ago,</a:t>
            </a:r>
          </a:p>
          <a:p>
            <a:r>
              <a:rPr lang="en-US" dirty="0"/>
              <a:t>Based on  the graph you can see how fast we are going toward rideshare(The graph comes from the official statistics from uber website!)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(Uber and Lyft)</a:t>
            </a:r>
          </a:p>
          <a:p>
            <a:endParaRPr lang="en-US" dirty="0"/>
          </a:p>
        </p:txBody>
      </p:sp>
    </p:spTree>
    <p:extLst>
      <p:ext uri="{BB962C8B-B14F-4D97-AF65-F5344CB8AC3E}">
        <p14:creationId xmlns:p14="http://schemas.microsoft.com/office/powerpoint/2010/main" val="205245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advantages for using the ride hailing </a:t>
            </a:r>
          </a:p>
          <a:p>
            <a:r>
              <a:rPr lang="en-US" dirty="0"/>
              <a:t>To name a few I have listed these items </a:t>
            </a:r>
          </a:p>
          <a:p>
            <a:r>
              <a:rPr lang="en-US" dirty="0"/>
              <a:t>They are on demand ( you simply open the app and choose your location) and the ride will be there for you</a:t>
            </a:r>
          </a:p>
          <a:p>
            <a:pPr algn="l"/>
            <a:r>
              <a:rPr lang="en-US" dirty="0"/>
              <a:t>Since its not your vehicle you don`t have to worry where to park it and pay for parking it </a:t>
            </a:r>
          </a:p>
          <a:p>
            <a:pPr algn="l"/>
            <a:endParaRPr lang="en-US" dirty="0"/>
          </a:p>
          <a:p>
            <a:pPr algn="l"/>
            <a:r>
              <a:rPr lang="en-US" dirty="0"/>
              <a:t>But there are also disadvantages to this subject </a:t>
            </a:r>
          </a:p>
          <a:p>
            <a:r>
              <a:rPr lang="en-US" dirty="0"/>
              <a:t>You can rely on it as much as you can rely perhaps on your car ( sometimes late night might not be available or doesn`t want to go to the destination you specify) </a:t>
            </a:r>
          </a:p>
          <a:p>
            <a:r>
              <a:rPr lang="en-US" dirty="0"/>
              <a:t>Depending on the time that you need to wait for the ride and the time that other users are riding with you. You may experience higher travel time than what you expected to have</a:t>
            </a:r>
          </a:p>
          <a:p>
            <a:endParaRPr lang="en-US" dirty="0"/>
          </a:p>
        </p:txBody>
      </p:sp>
    </p:spTree>
    <p:extLst>
      <p:ext uri="{BB962C8B-B14F-4D97-AF65-F5344CB8AC3E}">
        <p14:creationId xmlns:p14="http://schemas.microsoft.com/office/powerpoint/2010/main" val="300345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is/will be the market penetration of this new mobility alternative?</a:t>
            </a:r>
          </a:p>
          <a:p>
            <a:r>
              <a:rPr lang="en-US" dirty="0"/>
              <a:t>Who are the primary users of this service? (what individual/household attributes will encourage/discourage ride-hailing usage?)</a:t>
            </a:r>
          </a:p>
          <a:p>
            <a:r>
              <a:rPr lang="en-US" dirty="0"/>
              <a:t>Does ride-hailing have the potential to fully replace private vehicle ownership? </a:t>
            </a:r>
          </a:p>
          <a:p>
            <a:r>
              <a:rPr lang="en-US" dirty="0"/>
              <a:t>How likely are people to utilize ride-hailing on a daily basis? </a:t>
            </a:r>
          </a:p>
          <a:p>
            <a:r>
              <a:rPr lang="en-US" dirty="0"/>
              <a:t>Problem statement: These are the challenges that we, as transportation planners' are facing and try to find reliable answers to them.</a:t>
            </a:r>
          </a:p>
          <a:p>
            <a:endParaRPr lang="en-US" dirty="0"/>
          </a:p>
        </p:txBody>
      </p:sp>
    </p:spTree>
    <p:extLst>
      <p:ext uri="{BB962C8B-B14F-4D97-AF65-F5344CB8AC3E}">
        <p14:creationId xmlns:p14="http://schemas.microsoft.com/office/powerpoint/2010/main" val="12425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Household Travel Survey : </a:t>
            </a:r>
          </a:p>
          <a:p>
            <a:r>
              <a:rPr lang="en-US" dirty="0"/>
              <a:t>Household information </a:t>
            </a:r>
          </a:p>
          <a:p>
            <a:r>
              <a:rPr lang="en-US" dirty="0"/>
              <a:t>Each individual information </a:t>
            </a:r>
          </a:p>
          <a:p>
            <a:r>
              <a:rPr lang="en-US" dirty="0"/>
              <a:t>Vehicle Information </a:t>
            </a:r>
          </a:p>
          <a:p>
            <a:r>
              <a:rPr lang="en-US" dirty="0"/>
              <a:t>This is a simple description of NHTS data structure. Different types of datasets are inter-connected based on household and person keys</a:t>
            </a:r>
          </a:p>
          <a:p>
            <a:r>
              <a:rPr lang="en-US" dirty="0"/>
              <a:t>Cross sectional from over than 200,000 sample we cleaned the data and came up with 134,214 </a:t>
            </a:r>
          </a:p>
        </p:txBody>
      </p:sp>
    </p:spTree>
    <p:extLst>
      <p:ext uri="{BB962C8B-B14F-4D97-AF65-F5344CB8AC3E}">
        <p14:creationId xmlns:p14="http://schemas.microsoft.com/office/powerpoint/2010/main" val="245302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trend in statistical analysis. Before we do any methods, we analyze the sample attributes and how similar/different it is from the famous data sources that we have at national level, including Census or ACS. Just quickly go over the numbers when you present. try to see if you find anything from Census to compare.</a:t>
            </a:r>
          </a:p>
        </p:txBody>
      </p:sp>
    </p:spTree>
    <p:extLst>
      <p:ext uri="{BB962C8B-B14F-4D97-AF65-F5344CB8AC3E}">
        <p14:creationId xmlns:p14="http://schemas.microsoft.com/office/powerpoint/2010/main" val="106569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had a variable in response to a specific rideshare question. we did a cluster analysis to classify the individual responses into 4 meaningful categories</a:t>
            </a:r>
          </a:p>
        </p:txBody>
      </p:sp>
    </p:spTree>
    <p:extLst>
      <p:ext uri="{BB962C8B-B14F-4D97-AF65-F5344CB8AC3E}">
        <p14:creationId xmlns:p14="http://schemas.microsoft.com/office/powerpoint/2010/main" val="282530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categories are distributed across different MSA types. Interestingly, rideshare seems to have a direct relationship with MSA population and access to rail transit</a:t>
            </a:r>
          </a:p>
        </p:txBody>
      </p:sp>
    </p:spTree>
    <p:extLst>
      <p:ext uri="{BB962C8B-B14F-4D97-AF65-F5344CB8AC3E}">
        <p14:creationId xmlns:p14="http://schemas.microsoft.com/office/powerpoint/2010/main" val="4209479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6" name="Picture 15"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7774" y="3777798"/>
            <a:ext cx="1685927" cy="1472939"/>
          </a:xfrm>
          <a:prstGeom prst="rect">
            <a:avLst/>
          </a:prstGeom>
        </p:spPr>
      </p:pic>
      <p:pic>
        <p:nvPicPr>
          <p:cNvPr id="17" name="Picture 16"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3008" y="3777798"/>
            <a:ext cx="1685927" cy="1472939"/>
          </a:xfrm>
          <a:prstGeom prst="rect">
            <a:avLst/>
          </a:prstGeom>
        </p:spPr>
      </p:pic>
      <p:pic>
        <p:nvPicPr>
          <p:cNvPr id="18" name="Picture 17"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9409" y="3777798"/>
            <a:ext cx="1685927" cy="1472939"/>
          </a:xfrm>
          <a:prstGeom prst="rect">
            <a:avLst/>
          </a:prstGeom>
        </p:spPr>
      </p:pic>
      <p:sp>
        <p:nvSpPr>
          <p:cNvPr id="19" name="Rectangle 18"/>
          <p:cNvSpPr/>
          <p:nvPr userDrawn="1"/>
        </p:nvSpPr>
        <p:spPr>
          <a:xfrm>
            <a:off x="7524248" y="3714750"/>
            <a:ext cx="1619753" cy="1532811"/>
          </a:xfrm>
          <a:prstGeom prst="rect">
            <a:avLst/>
          </a:prstGeom>
          <a:solidFill>
            <a:srgbClr val="0D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537453" y="3435350"/>
            <a:ext cx="1606548" cy="342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eneric3.jpg"/>
          <p:cNvPicPr>
            <a:picLocks noChangeAspect="1"/>
          </p:cNvPicPr>
          <p:nvPr userDrawn="1"/>
        </p:nvPicPr>
        <p:blipFill rotWithShape="1">
          <a:blip r:embed="rId3">
            <a:extLst>
              <a:ext uri="{28A0092B-C50C-407E-A947-70E740481C1C}">
                <a14:useLocalDpi xmlns:a14="http://schemas.microsoft.com/office/drawing/2010/main" val="0"/>
              </a:ext>
            </a:extLst>
          </a:blip>
          <a:srcRect l="16353" t="19035" r="2681"/>
          <a:stretch/>
        </p:blipFill>
        <p:spPr>
          <a:xfrm>
            <a:off x="330729" y="3777723"/>
            <a:ext cx="2209523" cy="1473014"/>
          </a:xfrm>
          <a:prstGeom prst="rect">
            <a:avLst/>
          </a:prstGeom>
        </p:spPr>
      </p:pic>
      <p:sp>
        <p:nvSpPr>
          <p:cNvPr id="30" name="Text Placeholder 2"/>
          <p:cNvSpPr>
            <a:spLocks noGrp="1"/>
          </p:cNvSpPr>
          <p:nvPr>
            <p:ph type="body" sz="quarter" idx="13" hasCustomPrompt="1"/>
          </p:nvPr>
        </p:nvSpPr>
        <p:spPr>
          <a:xfrm>
            <a:off x="7610475" y="3435350"/>
            <a:ext cx="1533525" cy="342373"/>
          </a:xfrm>
          <a:prstGeom prst="rect">
            <a:avLst/>
          </a:prstGeom>
        </p:spPr>
        <p:txBody>
          <a:bodyPr vert="horz" lIns="91440" tIns="45720" rIns="91440" bIns="45720" rtlCol="0" anchor="ctr"/>
          <a:lstStyle>
            <a:lvl1pPr marL="0" indent="0">
              <a:buNone/>
              <a:defRPr lang="en-US" sz="1200" b="0" i="1" smtClean="0">
                <a:solidFill>
                  <a:srgbClr val="FFFFFF"/>
                </a:solidFill>
                <a:latin typeface="+mj-lt"/>
                <a:cs typeface="Myriad Pro"/>
              </a:defRPr>
            </a:lvl1pPr>
            <a:lvl2pPr>
              <a:defRPr lang="en-US" sz="1800" dirty="0" smtClean="0"/>
            </a:lvl2pPr>
            <a:lvl3pPr>
              <a:defRPr lang="en-US" sz="1800" dirty="0" smtClean="0"/>
            </a:lvl3pPr>
            <a:lvl4pPr>
              <a:defRPr lang="en-US" sz="1800" dirty="0" smtClean="0"/>
            </a:lvl4pPr>
            <a:lvl5pPr>
              <a:defRPr lang="en-US" sz="1800" dirty="0"/>
            </a:lvl5pPr>
          </a:lstStyle>
          <a:p>
            <a:pPr marL="0" lvl="0"/>
            <a:r>
              <a:rPr lang="en-US" dirty="0"/>
              <a:t>Click to edit Date</a:t>
            </a:r>
          </a:p>
        </p:txBody>
      </p:sp>
      <p:sp>
        <p:nvSpPr>
          <p:cNvPr id="31" name="Title Placeholder 1"/>
          <p:cNvSpPr>
            <a:spLocks noGrp="1"/>
          </p:cNvSpPr>
          <p:nvPr>
            <p:ph type="title"/>
          </p:nvPr>
        </p:nvSpPr>
        <p:spPr>
          <a:xfrm>
            <a:off x="457201" y="2143390"/>
            <a:ext cx="6939280" cy="929322"/>
          </a:xfrm>
          <a:prstGeom prst="rect">
            <a:avLst/>
          </a:prstGeom>
        </p:spPr>
        <p:txBody>
          <a:bodyPr vert="horz" lIns="91440" tIns="45720" rIns="91440" bIns="45720" rtlCol="0" anchor="b">
            <a:noAutofit/>
          </a:bodyPr>
          <a:lstStyle>
            <a:lvl1pPr algn="r">
              <a:defRPr lang="en-US" sz="4000" b="0" i="0" baseline="0" dirty="0">
                <a:solidFill>
                  <a:srgbClr val="0D6FBD"/>
                </a:solidFill>
                <a:cs typeface="Myriad Pro Cond"/>
              </a:defRPr>
            </a:lvl1pPr>
          </a:lstStyle>
          <a:p>
            <a:pPr marL="0" lvl="0" algn="r"/>
            <a:r>
              <a:rPr lang="en-US"/>
              <a:t>Click to edit Master title style</a:t>
            </a:r>
            <a:endParaRPr lang="en-US" dirty="0"/>
          </a:p>
        </p:txBody>
      </p:sp>
      <p:sp>
        <p:nvSpPr>
          <p:cNvPr id="32" name="Content Placeholder 16"/>
          <p:cNvSpPr>
            <a:spLocks noGrp="1"/>
          </p:cNvSpPr>
          <p:nvPr>
            <p:ph sz="quarter" idx="12" hasCustomPrompt="1"/>
          </p:nvPr>
        </p:nvSpPr>
        <p:spPr>
          <a:xfrm>
            <a:off x="457201" y="3112559"/>
            <a:ext cx="6939279" cy="540437"/>
          </a:xfrm>
          <a:prstGeom prst="rect">
            <a:avLst/>
          </a:prstGeom>
        </p:spPr>
        <p:txBody>
          <a:bodyPr vert="horz" lIns="91440" tIns="45720" rIns="91440" bIns="45720" rtlCol="0" anchor="t">
            <a:noAutofit/>
          </a:bodyPr>
          <a:lstStyle>
            <a:lvl1pPr marL="342900" indent="-342900" algn="r">
              <a:buNone/>
              <a:defRPr lang="en-US" sz="1800" baseline="0" smtClean="0">
                <a:solidFill>
                  <a:schemeClr val="accent1"/>
                </a:solidFill>
                <a:latin typeface="+mj-lt"/>
              </a:defRPr>
            </a:lvl1pPr>
            <a:lvl2pPr>
              <a:defRPr lang="en-US" dirty="0" smtClean="0"/>
            </a:lvl2pPr>
            <a:lvl3pPr>
              <a:defRPr lang="en-US" dirty="0" smtClean="0"/>
            </a:lvl3pPr>
            <a:lvl4pPr>
              <a:defRPr lang="en-US" dirty="0" smtClean="0"/>
            </a:lvl4pPr>
            <a:lvl5pPr>
              <a:defRPr lang="en-US" dirty="0"/>
            </a:lvl5pPr>
          </a:lstStyle>
          <a:p>
            <a:pPr marL="0" lvl="0" indent="0" algn="r"/>
            <a:r>
              <a:rPr lang="en-US" dirty="0"/>
              <a:t>Click to edit Subtitle</a:t>
            </a:r>
          </a:p>
        </p:txBody>
      </p:sp>
      <p:cxnSp>
        <p:nvCxnSpPr>
          <p:cNvPr id="33" name="Straight Connector 32"/>
          <p:cNvCxnSpPr/>
          <p:nvPr userDrawn="1"/>
        </p:nvCxnSpPr>
        <p:spPr>
          <a:xfrm>
            <a:off x="7537453" y="0"/>
            <a:ext cx="0" cy="68580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34" name="Picture 33" descr="CDMSmith_logo_web_White_R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0475" y="4259266"/>
            <a:ext cx="1431926" cy="598483"/>
          </a:xfrm>
          <a:prstGeom prst="rect">
            <a:avLst/>
          </a:prstGeom>
        </p:spPr>
      </p:pic>
      <p:sp>
        <p:nvSpPr>
          <p:cNvPr id="35" name="Text Placeholder 5"/>
          <p:cNvSpPr>
            <a:spLocks noGrp="1"/>
          </p:cNvSpPr>
          <p:nvPr>
            <p:ph type="body" sz="quarter" idx="14" hasCustomPrompt="1"/>
          </p:nvPr>
        </p:nvSpPr>
        <p:spPr>
          <a:xfrm>
            <a:off x="7610475" y="1885950"/>
            <a:ext cx="1533525" cy="1447800"/>
          </a:xfrm>
          <a:prstGeom prst="rect">
            <a:avLst/>
          </a:prstGeom>
        </p:spPr>
        <p:txBody>
          <a:bodyPr vert="horz" anchor="b"/>
          <a:lstStyle>
            <a:lvl1pPr marL="0" indent="0">
              <a:buNone/>
              <a:defRPr sz="1200" baseline="0">
                <a:solidFill>
                  <a:srgbClr val="0D6FBD"/>
                </a:solidFill>
              </a:defRPr>
            </a:lvl1pPr>
          </a:lstStyle>
          <a:p>
            <a:pPr lvl="0"/>
            <a:r>
              <a:rPr lang="en-US" dirty="0"/>
              <a:t>Click to edit Presenters</a:t>
            </a:r>
          </a:p>
        </p:txBody>
      </p:sp>
      <p:sp>
        <p:nvSpPr>
          <p:cNvPr id="36" name="Rectangle 35"/>
          <p:cNvSpPr/>
          <p:nvPr userDrawn="1"/>
        </p:nvSpPr>
        <p:spPr>
          <a:xfrm>
            <a:off x="0" y="3777722"/>
            <a:ext cx="338667" cy="1469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userDrawn="1"/>
        </p:nvCxnSpPr>
        <p:spPr>
          <a:xfrm flipH="1">
            <a:off x="0" y="5247562"/>
            <a:ext cx="9144001"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53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5"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bg1"/>
                </a:solidFill>
              </a:defRPr>
            </a:lvl1pPr>
          </a:lstStyle>
          <a:p>
            <a:fld id="{75472711-4FCB-2141-A321-C0607E714264}" type="slidenum">
              <a:rPr lang="en-US" smtClean="0"/>
              <a:pPr/>
              <a:t>‹#›</a:t>
            </a:fld>
            <a:endParaRPr lang="en-US"/>
          </a:p>
        </p:txBody>
      </p:sp>
      <p:sp>
        <p:nvSpPr>
          <p:cNvPr id="4"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115829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bg1"/>
                </a:solidFill>
              </a:defRPr>
            </a:lvl1pPr>
          </a:lstStyle>
          <a:p>
            <a:fld id="{75472711-4FCB-2141-A321-C0607E714264}" type="slidenum">
              <a:rPr lang="en-US" smtClean="0"/>
              <a:pPr/>
              <a:t>‹#›</a:t>
            </a:fld>
            <a:endParaRPr lang="en-US"/>
          </a:p>
        </p:txBody>
      </p:sp>
      <p:sp>
        <p:nvSpPr>
          <p:cNvPr id="3"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376840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sp>
        <p:nvSpPr>
          <p:cNvPr id="9" name="Rectangle 8"/>
          <p:cNvSpPr/>
          <p:nvPr userDrawn="1"/>
        </p:nvSpPr>
        <p:spPr>
          <a:xfrm>
            <a:off x="2" y="2695735"/>
            <a:ext cx="9143999" cy="1469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p:cNvSpPr>
            <a:spLocks noGrp="1"/>
          </p:cNvSpPr>
          <p:nvPr>
            <p:ph type="title"/>
          </p:nvPr>
        </p:nvSpPr>
        <p:spPr>
          <a:xfrm>
            <a:off x="2844800" y="2695735"/>
            <a:ext cx="6299200" cy="1469865"/>
          </a:xfrm>
          <a:prstGeom prst="rect">
            <a:avLst/>
          </a:prstGeom>
        </p:spPr>
        <p:txBody>
          <a:bodyPr vert="horz" lIns="91440" tIns="45720" rIns="91440" bIns="45720" rtlCol="0" anchor="ctr">
            <a:noAutofit/>
          </a:bodyPr>
          <a:lstStyle>
            <a:lvl1pPr algn="l">
              <a:defRPr lang="en-US" sz="3600" b="0" i="0" baseline="0">
                <a:solidFill>
                  <a:srgbClr val="0D6FBD"/>
                </a:solidFill>
                <a:cs typeface="Myriad Pro Cond"/>
              </a:defRPr>
            </a:lvl1pPr>
          </a:lstStyle>
          <a:p>
            <a:pPr marL="0" lvl="0" algn="l"/>
            <a:r>
              <a:rPr lang="en-US" dirty="0"/>
              <a:t>Click to edit Master title style</a:t>
            </a:r>
          </a:p>
        </p:txBody>
      </p:sp>
      <p:pic>
        <p:nvPicPr>
          <p:cNvPr id="8" name="Picture 7" descr="Generic3.jpg"/>
          <p:cNvPicPr>
            <a:picLocks noChangeAspect="1"/>
          </p:cNvPicPr>
          <p:nvPr userDrawn="1"/>
        </p:nvPicPr>
        <p:blipFill rotWithShape="1">
          <a:blip r:embed="rId2">
            <a:extLst>
              <a:ext uri="{28A0092B-C50C-407E-A947-70E740481C1C}">
                <a14:useLocalDpi xmlns:a14="http://schemas.microsoft.com/office/drawing/2010/main" val="0"/>
              </a:ext>
            </a:extLst>
          </a:blip>
          <a:srcRect l="16353" t="19035" r="2681"/>
          <a:stretch/>
        </p:blipFill>
        <p:spPr>
          <a:xfrm>
            <a:off x="330729" y="2692586"/>
            <a:ext cx="2209523" cy="1473014"/>
          </a:xfrm>
          <a:prstGeom prst="rect">
            <a:avLst/>
          </a:prstGeom>
        </p:spPr>
      </p:pic>
      <p:sp>
        <p:nvSpPr>
          <p:cNvPr id="11" name="Rectangle 10"/>
          <p:cNvSpPr/>
          <p:nvPr userDrawn="1"/>
        </p:nvSpPr>
        <p:spPr>
          <a:xfrm>
            <a:off x="0" y="2695735"/>
            <a:ext cx="338667" cy="1469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336553" y="0"/>
            <a:ext cx="0" cy="685800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0" y="4165600"/>
            <a:ext cx="914400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958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Divider">
    <p:spTree>
      <p:nvGrpSpPr>
        <p:cNvPr id="1" name=""/>
        <p:cNvGrpSpPr/>
        <p:nvPr/>
      </p:nvGrpSpPr>
      <p:grpSpPr>
        <a:xfrm>
          <a:off x="0" y="0"/>
          <a:ext cx="0" cy="0"/>
          <a:chOff x="0" y="0"/>
          <a:chExt cx="0" cy="0"/>
        </a:xfrm>
      </p:grpSpPr>
      <p:sp>
        <p:nvSpPr>
          <p:cNvPr id="3" name="Rectangle 2"/>
          <p:cNvSpPr/>
          <p:nvPr userDrawn="1"/>
        </p:nvSpPr>
        <p:spPr>
          <a:xfrm>
            <a:off x="2" y="2695735"/>
            <a:ext cx="9143999" cy="1469839"/>
          </a:xfrm>
          <a:prstGeom prst="rect">
            <a:avLst/>
          </a:prstGeom>
          <a:solidFill>
            <a:srgbClr val="0D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p:cNvSpPr>
            <a:spLocks noGrp="1"/>
          </p:cNvSpPr>
          <p:nvPr>
            <p:ph type="title"/>
          </p:nvPr>
        </p:nvSpPr>
        <p:spPr>
          <a:xfrm>
            <a:off x="2844800" y="2695735"/>
            <a:ext cx="6299200" cy="1469865"/>
          </a:xfrm>
          <a:prstGeom prst="rect">
            <a:avLst/>
          </a:prstGeom>
        </p:spPr>
        <p:txBody>
          <a:bodyPr vert="horz" lIns="91440" tIns="45720" rIns="91440" bIns="45720" rtlCol="0" anchor="ctr">
            <a:noAutofit/>
          </a:bodyPr>
          <a:lstStyle>
            <a:lvl1pPr algn="l">
              <a:defRPr lang="en-US" sz="3600" b="0" i="0" baseline="0">
                <a:solidFill>
                  <a:srgbClr val="FFFFFF"/>
                </a:solidFill>
                <a:cs typeface="Myriad Pro Cond"/>
              </a:defRPr>
            </a:lvl1pPr>
          </a:lstStyle>
          <a:p>
            <a:pPr marL="0" lvl="0" algn="l"/>
            <a:r>
              <a:rPr lang="en-US" dirty="0"/>
              <a:t>Click to edit Master title style</a:t>
            </a:r>
          </a:p>
        </p:txBody>
      </p:sp>
      <p:pic>
        <p:nvPicPr>
          <p:cNvPr id="9" name="Picture 8" descr="Generic3.jpg"/>
          <p:cNvPicPr>
            <a:picLocks noChangeAspect="1"/>
          </p:cNvPicPr>
          <p:nvPr userDrawn="1"/>
        </p:nvPicPr>
        <p:blipFill rotWithShape="1">
          <a:blip r:embed="rId2">
            <a:extLst>
              <a:ext uri="{28A0092B-C50C-407E-A947-70E740481C1C}">
                <a14:useLocalDpi xmlns:a14="http://schemas.microsoft.com/office/drawing/2010/main" val="0"/>
              </a:ext>
            </a:extLst>
          </a:blip>
          <a:srcRect l="16353" t="19035" r="2681"/>
          <a:stretch/>
        </p:blipFill>
        <p:spPr>
          <a:xfrm>
            <a:off x="330729" y="2689385"/>
            <a:ext cx="2209523" cy="1473014"/>
          </a:xfrm>
          <a:prstGeom prst="rect">
            <a:avLst/>
          </a:prstGeom>
        </p:spPr>
      </p:pic>
      <p:sp>
        <p:nvSpPr>
          <p:cNvPr id="5" name="Rectangle 4"/>
          <p:cNvSpPr/>
          <p:nvPr userDrawn="1"/>
        </p:nvSpPr>
        <p:spPr>
          <a:xfrm>
            <a:off x="0" y="2695735"/>
            <a:ext cx="338667" cy="1469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336553" y="0"/>
            <a:ext cx="0" cy="685800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0" y="4165600"/>
            <a:ext cx="9144001" cy="0"/>
          </a:xfrm>
          <a:prstGeom prst="line">
            <a:avLst/>
          </a:prstGeom>
          <a:ln>
            <a:solidFill>
              <a:srgbClr val="7AC14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7115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chemeClr val="accent1"/>
              </a:buClr>
              <a:buFont typeface="Wingdings" charset="2"/>
              <a:buChar char="§"/>
              <a:defRPr/>
            </a:lvl1pPr>
            <a:lvl2pPr marL="742950" indent="-285750">
              <a:buClr>
                <a:schemeClr val="accent1"/>
              </a:buClr>
              <a:buFont typeface="Wingdings" charset="2"/>
              <a:buChar char="§"/>
              <a:defRPr/>
            </a:lvl2pPr>
            <a:lvl3pPr marL="1143000" indent="-228600">
              <a:buClr>
                <a:schemeClr val="accent1"/>
              </a:buClr>
              <a:buFont typeface="Wingdings" charset="2"/>
              <a:buChar char="§"/>
              <a:defRPr/>
            </a:lvl3pPr>
            <a:lvl4pPr marL="1600200" indent="-228600">
              <a:buClr>
                <a:schemeClr val="accent1"/>
              </a:buClr>
              <a:buFont typeface="Wingdings" charset="2"/>
              <a:buChar char="§"/>
              <a:defRPr/>
            </a:lvl4pPr>
            <a:lvl5pPr marL="2057400" indent="-228600">
              <a:buClr>
                <a:schemeClr val="accent1"/>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a:p>
        </p:txBody>
      </p:sp>
      <p:sp>
        <p:nvSpPr>
          <p:cNvPr id="5"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28123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8" name="Content Placeholder 2"/>
          <p:cNvSpPr>
            <a:spLocks noGrp="1"/>
          </p:cNvSpPr>
          <p:nvPr>
            <p:ph sz="half" idx="1"/>
          </p:nvPr>
        </p:nvSpPr>
        <p:spPr>
          <a:xfrm>
            <a:off x="508000" y="1391920"/>
            <a:ext cx="3924300" cy="4924743"/>
          </a:xfrm>
          <a:prstGeom prst="rect">
            <a:avLst/>
          </a:prstGeom>
        </p:spPr>
        <p:txBody>
          <a:bodyPr>
            <a:normAutofit/>
          </a:bodyPr>
          <a:lstStyle>
            <a:lvl1pPr marL="342900" indent="-342900">
              <a:buClr>
                <a:schemeClr val="accent1"/>
              </a:buClr>
              <a:buFont typeface="Wingdings" charset="2"/>
              <a:buChar char="§"/>
              <a:defRPr sz="2400"/>
            </a:lvl1pPr>
            <a:lvl2pPr marL="742950" indent="-285750">
              <a:buClr>
                <a:schemeClr val="accent1"/>
              </a:buClr>
              <a:buFont typeface="Wingdings" charset="2"/>
              <a:buChar char="§"/>
              <a:defRPr sz="2000"/>
            </a:lvl2pPr>
            <a:lvl3pPr marL="1143000" indent="-228600">
              <a:buClr>
                <a:schemeClr val="accent1"/>
              </a:buClr>
              <a:buFont typeface="Wingdings" charset="2"/>
              <a:buChar char="§"/>
              <a:defRPr sz="1800"/>
            </a:lvl3pPr>
            <a:lvl4pPr marL="1600200" indent="-228600">
              <a:buClr>
                <a:schemeClr val="accent1"/>
              </a:buClr>
              <a:buFont typeface="Wingdings" charset="2"/>
              <a:buChar char="§"/>
              <a:defRPr sz="1600"/>
            </a:lvl4pPr>
            <a:lvl5pPr marL="2057400" indent="-228600">
              <a:buClr>
                <a:schemeClr val="accent1"/>
              </a:buClr>
              <a:buFont typeface="Wingdings"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4762500" y="1391920"/>
            <a:ext cx="3924300" cy="4924743"/>
          </a:xfrm>
          <a:prstGeom prst="rect">
            <a:avLst/>
          </a:prstGeom>
        </p:spPr>
        <p:txBody>
          <a:bodyPr>
            <a:normAutofit/>
          </a:bodyPr>
          <a:lstStyle>
            <a:lvl1pPr marL="342900" indent="-342900">
              <a:buClr>
                <a:schemeClr val="accent1"/>
              </a:buClr>
              <a:buFont typeface="Wingdings" charset="2"/>
              <a:buChar char="§"/>
              <a:defRPr sz="2400"/>
            </a:lvl1pPr>
            <a:lvl2pPr marL="742950" indent="-285750">
              <a:buClr>
                <a:schemeClr val="accent1"/>
              </a:buClr>
              <a:buFont typeface="Wingdings" charset="2"/>
              <a:buChar char="§"/>
              <a:defRPr sz="2000"/>
            </a:lvl2pPr>
            <a:lvl3pPr marL="1143000" indent="-228600">
              <a:buClr>
                <a:schemeClr val="accent1"/>
              </a:buClr>
              <a:buFont typeface="Wingdings" charset="2"/>
              <a:buChar char="§"/>
              <a:defRPr sz="1800"/>
            </a:lvl3pPr>
            <a:lvl4pPr marL="1600200" indent="-228600">
              <a:buClr>
                <a:schemeClr val="accent1"/>
              </a:buClr>
              <a:buFont typeface="Wingdings" charset="2"/>
              <a:buChar char="§"/>
              <a:defRPr sz="1600"/>
            </a:lvl4pPr>
            <a:lvl5pPr marL="2057400" indent="-228600">
              <a:buClr>
                <a:schemeClr val="accent1"/>
              </a:buClr>
              <a:buFont typeface="Wingdings"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a:p>
        </p:txBody>
      </p:sp>
      <p:sp>
        <p:nvSpPr>
          <p:cNvPr id="6"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8844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5"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a:p>
        </p:txBody>
      </p:sp>
      <p:sp>
        <p:nvSpPr>
          <p:cNvPr id="4"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116355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a:p>
        </p:txBody>
      </p:sp>
      <p:sp>
        <p:nvSpPr>
          <p:cNvPr id="3"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388780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bg1"/>
                </a:solidFill>
              </a:defRPr>
            </a:lvl1pPr>
          </a:lstStyle>
          <a:p>
            <a:fld id="{75472711-4FCB-2141-A321-C0607E714264}" type="slidenum">
              <a:rPr lang="en-US" smtClean="0"/>
              <a:pPr/>
              <a:t>‹#›</a:t>
            </a:fld>
            <a:endParaRPr lang="en-US"/>
          </a:p>
        </p:txBody>
      </p:sp>
      <p:sp>
        <p:nvSpPr>
          <p:cNvPr id="5"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265562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62500" y="1391920"/>
            <a:ext cx="3924300" cy="492474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508000" y="1391920"/>
            <a:ext cx="3924300" cy="492474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bg1"/>
                </a:solidFill>
              </a:defRPr>
            </a:lvl1pPr>
          </a:lstStyle>
          <a:p>
            <a:fld id="{75472711-4FCB-2141-A321-C0607E714264}" type="slidenum">
              <a:rPr lang="en-US" smtClean="0"/>
              <a:pPr/>
              <a:t>‹#›</a:t>
            </a:fld>
            <a:endParaRPr lang="en-US"/>
          </a:p>
        </p:txBody>
      </p:sp>
      <p:sp>
        <p:nvSpPr>
          <p:cNvPr id="6"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797845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52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6F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46702"/>
      </p:ext>
    </p:extLst>
  </p:cSld>
  <p:clrMap bg1="lt1" tx1="dk1" bg2="lt2" tx2="dk2" accent1="accent1" accent2="accent2" accent3="accent3" accent4="accent4" accent5="accent5" accent6="accent6" hlink="hlink" folHlink="folHlink"/>
  <p:sldLayoutIdLst>
    <p:sldLayoutId id="214749354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149944"/>
      </p:ext>
    </p:extLst>
  </p:cSld>
  <p:clrMap bg1="lt1" tx1="dk1" bg2="lt2" tx2="dk2" accent1="accent1" accent2="accent2" accent3="accent3" accent4="accent4" accent5="accent5" accent6="accent6" hlink="hlink" folHlink="folHlink"/>
  <p:sldLayoutIdLst>
    <p:sldLayoutId id="21474935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 y="6521448"/>
            <a:ext cx="336552" cy="336552"/>
          </a:xfrm>
          <a:prstGeom prst="rect">
            <a:avLst/>
          </a:prstGeom>
          <a:gradFill flip="none" rotWithShape="1">
            <a:gsLst>
              <a:gs pos="0">
                <a:schemeClr val="tx2"/>
              </a:gs>
              <a:gs pos="100000">
                <a:srgbClr val="0D6FBD"/>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a:p>
        </p:txBody>
      </p:sp>
      <p:sp>
        <p:nvSpPr>
          <p:cNvPr id="2" name="Title Placeholder 1"/>
          <p:cNvSpPr>
            <a:spLocks noGrp="1"/>
          </p:cNvSpPr>
          <p:nvPr>
            <p:ph type="title"/>
          </p:nvPr>
        </p:nvSpPr>
        <p:spPr>
          <a:xfrm>
            <a:off x="508000" y="401638"/>
            <a:ext cx="8178800" cy="639762"/>
          </a:xfrm>
          <a:prstGeom prst="rect">
            <a:avLst/>
          </a:prstGeom>
        </p:spPr>
        <p:txBody>
          <a:bodyPr vert="horz" lIns="91440" tIns="45720" rIns="91440" bIns="45720" rtlCol="0" anchor="ctr">
            <a:noAutofit/>
          </a:bodyPr>
          <a:lstStyle/>
          <a:p>
            <a:pPr lvl="0" algn="l"/>
            <a:r>
              <a:rPr lang="en-US" dirty="0"/>
              <a:t>Click to edit Master title style</a:t>
            </a:r>
          </a:p>
        </p:txBody>
      </p:sp>
      <p:sp>
        <p:nvSpPr>
          <p:cNvPr id="3" name="Text Placeholder 2"/>
          <p:cNvSpPr>
            <a:spLocks noGrp="1"/>
          </p:cNvSpPr>
          <p:nvPr>
            <p:ph type="body" idx="1"/>
          </p:nvPr>
        </p:nvSpPr>
        <p:spPr>
          <a:xfrm>
            <a:off x="508000" y="1391920"/>
            <a:ext cx="8178800" cy="4851400"/>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Clr>
                <a:schemeClr val="tx2"/>
              </a:buClr>
              <a:buFont typeface="Wingdings" charset="2"/>
              <a:buChar char="§"/>
            </a:pPr>
            <a:r>
              <a:rPr lang="en-US" dirty="0"/>
              <a:t>Click to edit Master text styles</a:t>
            </a:r>
          </a:p>
          <a:p>
            <a:pPr marL="742950" lvl="1" indent="-285750" algn="l" defTabSz="457200" rtl="0" eaLnBrk="1" latinLnBrk="0" hangingPunct="1">
              <a:spcBef>
                <a:spcPct val="20000"/>
              </a:spcBef>
              <a:buClr>
                <a:schemeClr val="tx2"/>
              </a:buClr>
              <a:buFont typeface="Wingdings" charset="2"/>
              <a:buChar char="§"/>
            </a:pPr>
            <a:r>
              <a:rPr lang="en-US" dirty="0"/>
              <a:t>Second level</a:t>
            </a:r>
          </a:p>
          <a:p>
            <a:pPr marL="1143000" lvl="2" indent="-228600" algn="l" defTabSz="457200" rtl="0" eaLnBrk="1" latinLnBrk="0" hangingPunct="1">
              <a:spcBef>
                <a:spcPct val="20000"/>
              </a:spcBef>
              <a:buClr>
                <a:schemeClr val="tx2"/>
              </a:buClr>
              <a:buFont typeface="Wingdings" charset="2"/>
              <a:buChar char="§"/>
            </a:pPr>
            <a:r>
              <a:rPr lang="en-US" dirty="0"/>
              <a:t>Third level</a:t>
            </a:r>
          </a:p>
          <a:p>
            <a:pPr marL="1600200" lvl="3" indent="-228600" algn="l" defTabSz="457200" rtl="0" eaLnBrk="1" latinLnBrk="0" hangingPunct="1">
              <a:spcBef>
                <a:spcPct val="20000"/>
              </a:spcBef>
              <a:buClr>
                <a:schemeClr val="tx2"/>
              </a:buClr>
              <a:buFont typeface="Wingdings" charset="2"/>
              <a:buChar char="§"/>
            </a:pPr>
            <a:r>
              <a:rPr lang="en-US" dirty="0"/>
              <a:t>Fourth level</a:t>
            </a:r>
          </a:p>
          <a:p>
            <a:pPr marL="2057400" lvl="4" indent="-228600" algn="l" defTabSz="457200" rtl="0" eaLnBrk="1" latinLnBrk="0" hangingPunct="1">
              <a:spcBef>
                <a:spcPct val="20000"/>
              </a:spcBef>
              <a:buClr>
                <a:schemeClr val="tx2"/>
              </a:buClr>
              <a:buFont typeface="Wingdings" charset="2"/>
              <a:buChar char="§"/>
            </a:pPr>
            <a:r>
              <a:rPr lang="en-US" dirty="0"/>
              <a:t>Fifth level</a:t>
            </a:r>
          </a:p>
        </p:txBody>
      </p:sp>
      <p:cxnSp>
        <p:nvCxnSpPr>
          <p:cNvPr id="7" name="Straight Connector 6"/>
          <p:cNvCxnSpPr/>
          <p:nvPr/>
        </p:nvCxnSpPr>
        <p:spPr>
          <a:xfrm>
            <a:off x="0" y="6521448"/>
            <a:ext cx="6746240" cy="0"/>
          </a:xfrm>
          <a:prstGeom prst="line">
            <a:avLst/>
          </a:prstGeom>
          <a:ln w="19050" cmpd="sng">
            <a:gradFill flip="none" rotWithShape="1">
              <a:gsLst>
                <a:gs pos="0">
                  <a:schemeClr val="accent1"/>
                </a:gs>
                <a:gs pos="100000">
                  <a:prstClr val="white"/>
                </a:gs>
              </a:gsLst>
              <a:lin ang="0" scaled="0"/>
              <a:tileRect/>
            </a:gra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336553" y="1600200"/>
            <a:ext cx="0" cy="5257800"/>
          </a:xfrm>
          <a:prstGeom prst="line">
            <a:avLst/>
          </a:prstGeom>
          <a:ln w="19050" cmpd="sng">
            <a:gradFill flip="none" rotWithShape="1">
              <a:gsLst>
                <a:gs pos="0">
                  <a:schemeClr val="accent1"/>
                </a:gs>
                <a:gs pos="100000">
                  <a:prstClr val="white"/>
                </a:gs>
              </a:gsLst>
              <a:lin ang="5400000" scaled="0"/>
              <a:tileRect/>
            </a:gradFill>
          </a:ln>
        </p:spPr>
        <p:style>
          <a:lnRef idx="1">
            <a:schemeClr val="dk1"/>
          </a:lnRef>
          <a:fillRef idx="0">
            <a:schemeClr val="dk1"/>
          </a:fillRef>
          <a:effectRef idx="0">
            <a:schemeClr val="dk1"/>
          </a:effectRef>
          <a:fontRef idx="minor">
            <a:schemeClr val="tx1"/>
          </a:fontRef>
        </p:style>
      </p:cxnSp>
      <p:sp>
        <p:nvSpPr>
          <p:cNvPr id="10"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tx1"/>
                </a:solidFill>
              </a:defRPr>
            </a:lvl1pPr>
          </a:lstStyle>
          <a:p>
            <a:fld id="{75472711-4FCB-2141-A321-C0607E714264}" type="slidenum">
              <a:rPr lang="en-US" smtClean="0"/>
              <a:pPr/>
              <a:t>‹#›</a:t>
            </a:fld>
            <a:endParaRPr lang="en-US"/>
          </a:p>
        </p:txBody>
      </p:sp>
      <p:sp>
        <p:nvSpPr>
          <p:cNvPr id="9"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lvl1pPr>
          </a:lstStyle>
          <a:p>
            <a:endParaRPr lang="en-US"/>
          </a:p>
        </p:txBody>
      </p:sp>
    </p:spTree>
    <p:extLst>
      <p:ext uri="{BB962C8B-B14F-4D97-AF65-F5344CB8AC3E}">
        <p14:creationId xmlns:p14="http://schemas.microsoft.com/office/powerpoint/2010/main" val="3413633813"/>
      </p:ext>
    </p:extLst>
  </p:cSld>
  <p:clrMap bg1="lt1" tx1="dk1" bg2="lt2" tx2="dk2" accent1="accent1" accent2="accent2" accent3="accent3" accent4="accent4" accent5="accent5" accent6="accent6" hlink="hlink" folHlink="folHlink"/>
  <p:sldLayoutIdLst>
    <p:sldLayoutId id="2147493512" r:id="rId1"/>
    <p:sldLayoutId id="2147493514" r:id="rId2"/>
    <p:sldLayoutId id="2147493516" r:id="rId3"/>
    <p:sldLayoutId id="2147493517" r:id="rId4"/>
  </p:sldLayoutIdLst>
  <p:hf hdr="0" ftr="0" dt="0"/>
  <p:txStyles>
    <p:titleStyle>
      <a:lvl1pPr algn="ctr" defTabSz="457200" rtl="0" eaLnBrk="1" latinLnBrk="0" hangingPunct="1">
        <a:spcBef>
          <a:spcPct val="0"/>
        </a:spcBef>
        <a:buNone/>
        <a:defRPr lang="en-US" sz="3200" b="0" i="0" kern="1200">
          <a:solidFill>
            <a:srgbClr val="0D6FBD"/>
          </a:solidFill>
          <a:latin typeface="+mj-lt"/>
          <a:ea typeface="+mj-ea"/>
          <a:cs typeface="Myriad Pro Cond"/>
        </a:defRPr>
      </a:lvl1pPr>
    </p:titleStyle>
    <p:bodyStyle>
      <a:lvl1pPr marL="342900" indent="-342900" algn="l" defTabSz="457200" rtl="0" eaLnBrk="1" latinLnBrk="0" hangingPunct="1">
        <a:spcBef>
          <a:spcPct val="20000"/>
        </a:spcBef>
        <a:buClr>
          <a:schemeClr val="accent1"/>
        </a:buClr>
        <a:buFont typeface="Arial"/>
        <a:buChar char="•"/>
        <a:defRPr lang="en-US" sz="2400" kern="1200" dirty="0" smtClean="0">
          <a:solidFill>
            <a:schemeClr val="tx1"/>
          </a:solidFill>
          <a:latin typeface="+mj-lt"/>
          <a:ea typeface="+mn-ea"/>
          <a:cs typeface="Myriad Pro"/>
        </a:defRPr>
      </a:lvl1pPr>
      <a:lvl2pPr marL="742950" indent="-285750" algn="l" defTabSz="457200" rtl="0" eaLnBrk="1" latinLnBrk="0" hangingPunct="1">
        <a:spcBef>
          <a:spcPct val="20000"/>
        </a:spcBef>
        <a:buClr>
          <a:schemeClr val="accent1"/>
        </a:buClr>
        <a:buFont typeface="Arial"/>
        <a:buChar char="–"/>
        <a:defRPr lang="en-US" sz="2000" i="0" kern="1200" dirty="0" smtClean="0">
          <a:solidFill>
            <a:schemeClr val="tx1"/>
          </a:solidFill>
          <a:latin typeface="+mj-lt"/>
          <a:ea typeface="+mn-ea"/>
          <a:cs typeface="Myriad Pro"/>
        </a:defRPr>
      </a:lvl2pPr>
      <a:lvl3pPr marL="1143000" indent="-228600" algn="l" defTabSz="457200" rtl="0" eaLnBrk="1" latinLnBrk="0" hangingPunct="1">
        <a:spcBef>
          <a:spcPct val="20000"/>
        </a:spcBef>
        <a:buClr>
          <a:schemeClr val="accent1"/>
        </a:buClr>
        <a:buFont typeface="Arial"/>
        <a:buChar char="•"/>
        <a:defRPr lang="en-US" sz="1800" kern="1200" dirty="0" smtClean="0">
          <a:solidFill>
            <a:schemeClr val="tx1"/>
          </a:solidFill>
          <a:latin typeface="+mj-lt"/>
          <a:ea typeface="+mn-ea"/>
          <a:cs typeface="Myriad Pro"/>
        </a:defRPr>
      </a:lvl3pPr>
      <a:lvl4pPr marL="1600200" indent="-228600" algn="l" defTabSz="457200" rtl="0" eaLnBrk="1" latinLnBrk="0" hangingPunct="1">
        <a:spcBef>
          <a:spcPct val="20000"/>
        </a:spcBef>
        <a:buClr>
          <a:schemeClr val="accent1"/>
        </a:buClr>
        <a:buFont typeface="Arial"/>
        <a:buChar char="–"/>
        <a:defRPr lang="en-US" sz="1600" kern="1200" dirty="0" smtClean="0">
          <a:solidFill>
            <a:schemeClr val="tx1"/>
          </a:solidFill>
          <a:latin typeface="+mj-lt"/>
          <a:ea typeface="+mn-ea"/>
          <a:cs typeface="Myriad Pro"/>
        </a:defRPr>
      </a:lvl4pPr>
      <a:lvl5pPr marL="2057400" indent="-228600" algn="l" defTabSz="457200" rtl="0" eaLnBrk="1" latinLnBrk="0" hangingPunct="1">
        <a:spcBef>
          <a:spcPct val="20000"/>
        </a:spcBef>
        <a:buClr>
          <a:schemeClr val="accent1"/>
        </a:buClr>
        <a:buFont typeface="Arial"/>
        <a:buChar char="»"/>
        <a:defRPr lang="en-US" sz="1600" i="1" kern="1200" dirty="0">
          <a:solidFill>
            <a:schemeClr val="tx1"/>
          </a:solidFill>
          <a:latin typeface="+mj-lt"/>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D6FB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401638"/>
            <a:ext cx="8229600" cy="639762"/>
          </a:xfrm>
          <a:prstGeom prst="rect">
            <a:avLst/>
          </a:prstGeom>
        </p:spPr>
        <p:txBody>
          <a:bodyPr vert="horz" lIns="91440" tIns="45720" rIns="91440" bIns="45720" rtlCol="0" anchor="ctr">
            <a:noAutofit/>
          </a:bodyPr>
          <a:lstStyle/>
          <a:p>
            <a:pPr lvl="0" algn="l"/>
            <a:r>
              <a:rPr lang="en-US"/>
              <a:t>Click to edit Master title style</a:t>
            </a:r>
          </a:p>
        </p:txBody>
      </p:sp>
      <p:sp>
        <p:nvSpPr>
          <p:cNvPr id="3" name="Text Placeholder 2"/>
          <p:cNvSpPr>
            <a:spLocks noGrp="1"/>
          </p:cNvSpPr>
          <p:nvPr>
            <p:ph type="body" idx="1"/>
          </p:nvPr>
        </p:nvSpPr>
        <p:spPr>
          <a:xfrm>
            <a:off x="508000" y="1391920"/>
            <a:ext cx="8178800" cy="49247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6521449"/>
            <a:ext cx="336553" cy="336552"/>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p:cNvCxnSpPr/>
          <p:nvPr/>
        </p:nvCxnSpPr>
        <p:spPr>
          <a:xfrm>
            <a:off x="0" y="6521448"/>
            <a:ext cx="9309100" cy="0"/>
          </a:xfrm>
          <a:prstGeom prst="line">
            <a:avLst/>
          </a:prstGeom>
          <a:ln w="19050" cmpd="sng">
            <a:solidFill>
              <a:srgbClr val="FFFFFF"/>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336553" y="-114300"/>
            <a:ext cx="0" cy="6972300"/>
          </a:xfrm>
          <a:prstGeom prst="line">
            <a:avLst/>
          </a:prstGeom>
          <a:ln w="19050" cmpd="sng">
            <a:solidFill>
              <a:schemeClr val="bg1"/>
            </a:solidFill>
          </a:ln>
        </p:spPr>
        <p:style>
          <a:lnRef idx="1">
            <a:schemeClr val="dk1"/>
          </a:lnRef>
          <a:fillRef idx="0">
            <a:schemeClr val="dk1"/>
          </a:fillRef>
          <a:effectRef idx="0">
            <a:schemeClr val="dk1"/>
          </a:effectRef>
          <a:fontRef idx="minor">
            <a:schemeClr val="tx1"/>
          </a:fontRef>
        </p:style>
      </p:cxnSp>
      <p:sp>
        <p:nvSpPr>
          <p:cNvPr id="10" name="Slide Number Placeholder 5"/>
          <p:cNvSpPr>
            <a:spLocks noGrp="1"/>
          </p:cNvSpPr>
          <p:nvPr>
            <p:ph type="sldNum" sz="quarter" idx="4"/>
          </p:nvPr>
        </p:nvSpPr>
        <p:spPr>
          <a:xfrm>
            <a:off x="384810" y="6567591"/>
            <a:ext cx="586740" cy="258659"/>
          </a:xfrm>
          <a:prstGeom prst="rect">
            <a:avLst/>
          </a:prstGeom>
        </p:spPr>
        <p:txBody>
          <a:bodyPr vert="horz" lIns="91440" tIns="45720" rIns="91440" bIns="45720" rtlCol="0" anchor="ctr"/>
          <a:lstStyle>
            <a:lvl1pPr algn="l">
              <a:defRPr sz="1000">
                <a:solidFill>
                  <a:schemeClr val="bg1"/>
                </a:solidFill>
              </a:defRPr>
            </a:lvl1pPr>
          </a:lstStyle>
          <a:p>
            <a:fld id="{75472711-4FCB-2141-A321-C0607E714264}" type="slidenum">
              <a:rPr lang="en-US" smtClean="0"/>
              <a:pPr/>
              <a:t>‹#›</a:t>
            </a:fld>
            <a:endParaRPr lang="en-US"/>
          </a:p>
        </p:txBody>
      </p:sp>
      <p:sp>
        <p:nvSpPr>
          <p:cNvPr id="11" name="Footer Placeholder 3"/>
          <p:cNvSpPr>
            <a:spLocks noGrp="1"/>
          </p:cNvSpPr>
          <p:nvPr>
            <p:ph type="ftr" sz="quarter" idx="3"/>
          </p:nvPr>
        </p:nvSpPr>
        <p:spPr>
          <a:xfrm>
            <a:off x="1097280" y="6567591"/>
            <a:ext cx="4922520" cy="258659"/>
          </a:xfrm>
          <a:prstGeom prst="rect">
            <a:avLst/>
          </a:prstGeom>
        </p:spPr>
        <p:txBody>
          <a:bodyPr vert="horz" lIns="91440" tIns="45720" rIns="91440" bIns="45720" rtlCol="0" anchor="ctr"/>
          <a:lstStyle>
            <a:lvl1pPr>
              <a:defRPr lang="en-US" sz="1000" dirty="0">
                <a:solidFill>
                  <a:srgbClr val="FFFFFF"/>
                </a:solidFill>
              </a:defRPr>
            </a:lvl1pPr>
          </a:lstStyle>
          <a:p>
            <a:endParaRPr lang="en-US"/>
          </a:p>
        </p:txBody>
      </p:sp>
    </p:spTree>
    <p:extLst>
      <p:ext uri="{BB962C8B-B14F-4D97-AF65-F5344CB8AC3E}">
        <p14:creationId xmlns:p14="http://schemas.microsoft.com/office/powerpoint/2010/main" val="863006373"/>
      </p:ext>
    </p:extLst>
  </p:cSld>
  <p:clrMap bg1="lt1" tx1="dk1" bg2="lt2" tx2="dk2" accent1="accent1" accent2="accent2" accent3="accent3" accent4="accent4" accent5="accent5" accent6="accent6" hlink="hlink" folHlink="folHlink"/>
  <p:sldLayoutIdLst>
    <p:sldLayoutId id="2147493526" r:id="rId1"/>
    <p:sldLayoutId id="2147493528" r:id="rId2"/>
    <p:sldLayoutId id="2147493530" r:id="rId3"/>
    <p:sldLayoutId id="2147493531" r:id="rId4"/>
  </p:sldLayoutIdLst>
  <p:hf hdr="0" ftr="0" dt="0"/>
  <p:txStyles>
    <p:titleStyle>
      <a:lvl1pPr algn="ctr" defTabSz="457200" rtl="0" eaLnBrk="1" latinLnBrk="0" hangingPunct="1">
        <a:spcBef>
          <a:spcPct val="0"/>
        </a:spcBef>
        <a:buNone/>
        <a:defRPr lang="en-US" sz="3200" b="0" i="0" kern="1200">
          <a:solidFill>
            <a:srgbClr val="FFFFFF"/>
          </a:solidFill>
          <a:latin typeface="+mj-lt"/>
          <a:ea typeface="+mj-ea"/>
          <a:cs typeface="Myriad Pro Cond"/>
        </a:defRPr>
      </a:lvl1pPr>
    </p:titleStyle>
    <p:bodyStyle>
      <a:lvl1pPr marL="342900" indent="-342900" algn="l" defTabSz="457200" rtl="0" eaLnBrk="1" latinLnBrk="0" hangingPunct="1">
        <a:spcBef>
          <a:spcPct val="20000"/>
        </a:spcBef>
        <a:buClr>
          <a:schemeClr val="bg1"/>
        </a:buClr>
        <a:buFont typeface="Wingdings" charset="2"/>
        <a:buChar char="§"/>
        <a:defRPr lang="en-US" sz="2400" kern="1200" dirty="0" smtClean="0">
          <a:solidFill>
            <a:srgbClr val="FFFFFF"/>
          </a:solidFill>
          <a:latin typeface="+mn-lt"/>
          <a:ea typeface="+mn-ea"/>
          <a:cs typeface="+mn-cs"/>
        </a:defRPr>
      </a:lvl1pPr>
      <a:lvl2pPr marL="742950" indent="-285750" algn="l" defTabSz="457200" rtl="0" eaLnBrk="1" latinLnBrk="0" hangingPunct="1">
        <a:spcBef>
          <a:spcPct val="20000"/>
        </a:spcBef>
        <a:buClr>
          <a:schemeClr val="bg1"/>
        </a:buClr>
        <a:buFont typeface="Wingdings" charset="2"/>
        <a:buChar char="§"/>
        <a:defRPr lang="en-US" sz="2000" kern="1200" dirty="0" smtClean="0">
          <a:solidFill>
            <a:srgbClr val="FFFFFF"/>
          </a:solidFill>
          <a:latin typeface="+mn-lt"/>
          <a:ea typeface="+mn-ea"/>
          <a:cs typeface="+mn-cs"/>
        </a:defRPr>
      </a:lvl2pPr>
      <a:lvl3pPr marL="1143000" indent="-228600" algn="l" defTabSz="457200" rtl="0" eaLnBrk="1" latinLnBrk="0" hangingPunct="1">
        <a:spcBef>
          <a:spcPct val="20000"/>
        </a:spcBef>
        <a:buClr>
          <a:schemeClr val="bg1"/>
        </a:buClr>
        <a:buFont typeface="Wingdings" charset="2"/>
        <a:buChar char="§"/>
        <a:defRPr lang="en-US" sz="1800" kern="1200" dirty="0" smtClean="0">
          <a:solidFill>
            <a:srgbClr val="FFFFFF"/>
          </a:solidFill>
          <a:latin typeface="+mn-lt"/>
          <a:ea typeface="+mn-ea"/>
          <a:cs typeface="+mn-cs"/>
        </a:defRPr>
      </a:lvl3pPr>
      <a:lvl4pPr marL="1600200" indent="-228600" algn="l" defTabSz="457200" rtl="0" eaLnBrk="1" latinLnBrk="0" hangingPunct="1">
        <a:spcBef>
          <a:spcPct val="20000"/>
        </a:spcBef>
        <a:buClr>
          <a:schemeClr val="bg1"/>
        </a:buClr>
        <a:buFont typeface="Wingdings" charset="2"/>
        <a:buChar char="§"/>
        <a:defRPr lang="en-US" sz="1600" kern="1200" dirty="0" smtClean="0">
          <a:solidFill>
            <a:srgbClr val="FFFFFF"/>
          </a:solidFill>
          <a:latin typeface="+mn-lt"/>
          <a:ea typeface="+mn-ea"/>
          <a:cs typeface="+mn-cs"/>
        </a:defRPr>
      </a:lvl4pPr>
      <a:lvl5pPr marL="2057400" indent="-228600" algn="l" defTabSz="457200" rtl="0" eaLnBrk="1" latinLnBrk="0" hangingPunct="1">
        <a:spcBef>
          <a:spcPct val="20000"/>
        </a:spcBef>
        <a:buClr>
          <a:schemeClr val="bg1"/>
        </a:buClr>
        <a:buFont typeface="Wingdings" charset="2"/>
        <a:buChar char="§"/>
        <a:defRPr lang="en-US" sz="1600" i="1" kern="1200" dirty="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nhts.ornl.gov/"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610475" y="3435350"/>
            <a:ext cx="1533525" cy="342900"/>
          </a:xfrm>
        </p:spPr>
        <p:txBody>
          <a:bodyPr/>
          <a:lstStyle/>
          <a:p>
            <a:r>
              <a:rPr lang="en-US" dirty="0"/>
              <a:t>06/03/2019</a:t>
            </a:r>
          </a:p>
        </p:txBody>
      </p:sp>
      <p:sp>
        <p:nvSpPr>
          <p:cNvPr id="3" name="Title 2"/>
          <p:cNvSpPr>
            <a:spLocks noGrp="1"/>
          </p:cNvSpPr>
          <p:nvPr>
            <p:ph type="title"/>
          </p:nvPr>
        </p:nvSpPr>
        <p:spPr/>
        <p:txBody>
          <a:bodyPr/>
          <a:lstStyle/>
          <a:p>
            <a:r>
              <a:rPr lang="en-US" dirty="0"/>
              <a:t>RIDE-HAIL as a Regular Daily Alternative:</a:t>
            </a:r>
          </a:p>
        </p:txBody>
      </p:sp>
      <p:sp>
        <p:nvSpPr>
          <p:cNvPr id="4" name="Content Placeholder 3"/>
          <p:cNvSpPr>
            <a:spLocks noGrp="1"/>
          </p:cNvSpPr>
          <p:nvPr>
            <p:ph sz="quarter" idx="12"/>
          </p:nvPr>
        </p:nvSpPr>
        <p:spPr>
          <a:xfrm>
            <a:off x="457200" y="3113088"/>
            <a:ext cx="6938963" cy="539750"/>
          </a:xfrm>
        </p:spPr>
        <p:txBody>
          <a:bodyPr/>
          <a:lstStyle/>
          <a:p>
            <a:r>
              <a:rPr lang="en-US" dirty="0"/>
              <a:t>The Role of Auto Dependency</a:t>
            </a:r>
          </a:p>
        </p:txBody>
      </p:sp>
      <p:sp>
        <p:nvSpPr>
          <p:cNvPr id="5" name="Text Placeholder 4"/>
          <p:cNvSpPr>
            <a:spLocks noGrp="1"/>
          </p:cNvSpPr>
          <p:nvPr>
            <p:ph type="body" sz="quarter" idx="14"/>
          </p:nvPr>
        </p:nvSpPr>
        <p:spPr>
          <a:xfrm>
            <a:off x="7610475" y="1885950"/>
            <a:ext cx="1533525" cy="1447800"/>
          </a:xfrm>
        </p:spPr>
        <p:txBody>
          <a:bodyPr/>
          <a:lstStyle/>
          <a:p>
            <a:r>
              <a:rPr lang="en-US" dirty="0"/>
              <a:t>Negaar S. Minaei</a:t>
            </a:r>
            <a:br>
              <a:rPr lang="en-US" dirty="0"/>
            </a:br>
            <a:r>
              <a:rPr lang="en-US" dirty="0"/>
              <a:t>Hamidreza Asgari</a:t>
            </a:r>
            <a:br>
              <a:rPr lang="en-US" dirty="0"/>
            </a:br>
            <a:r>
              <a:rPr lang="en-US" dirty="0"/>
              <a:t>Maneesh Mahlawat</a:t>
            </a:r>
            <a:br>
              <a:rPr lang="en-US" dirty="0"/>
            </a:br>
            <a:r>
              <a:rPr lang="en-US" dirty="0"/>
              <a:t>Abigail Osei-Asamoah</a:t>
            </a:r>
          </a:p>
        </p:txBody>
      </p:sp>
    </p:spTree>
    <p:extLst>
      <p:ext uri="{BB962C8B-B14F-4D97-AF65-F5344CB8AC3E}">
        <p14:creationId xmlns:p14="http://schemas.microsoft.com/office/powerpoint/2010/main" val="336865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Spatial Distribution of Rideshare (2)</a:t>
            </a:r>
          </a:p>
        </p:txBody>
      </p:sp>
      <p:sp>
        <p:nvSpPr>
          <p:cNvPr id="7" name="Slide Number Placeholder 6"/>
          <p:cNvSpPr>
            <a:spLocks noGrp="1"/>
          </p:cNvSpPr>
          <p:nvPr>
            <p:ph type="sldNum" sz="quarter" idx="4"/>
          </p:nvPr>
        </p:nvSpPr>
        <p:spPr/>
        <p:txBody>
          <a:bodyPr/>
          <a:lstStyle/>
          <a:p>
            <a:fld id="{75472711-4FCB-2141-A321-C0607E714264}" type="slidenum">
              <a:rPr lang="en-US" smtClean="0"/>
              <a:pPr/>
              <a:t>10</a:t>
            </a:fld>
            <a:endParaRPr lang="en-US" dirty="0"/>
          </a:p>
        </p:txBody>
      </p:sp>
      <p:pic>
        <p:nvPicPr>
          <p:cNvPr id="10" name="Content Placeholder 3">
            <a:extLst>
              <a:ext uri="{FF2B5EF4-FFF2-40B4-BE49-F238E27FC236}">
                <a16:creationId xmlns:a16="http://schemas.microsoft.com/office/drawing/2014/main" id="{5AE24893-73E6-4061-87C3-444C2763156D}"/>
              </a:ext>
            </a:extLst>
          </p:cNvPr>
          <p:cNvPicPr>
            <a:picLocks noGrp="1" noChangeAspect="1"/>
          </p:cNvPicPr>
          <p:nvPr>
            <p:ph idx="1"/>
          </p:nvPr>
        </p:nvPicPr>
        <p:blipFill>
          <a:blip r:embed="rId3"/>
          <a:stretch>
            <a:fillRect/>
          </a:stretch>
        </p:blipFill>
        <p:spPr>
          <a:xfrm>
            <a:off x="848591" y="1392238"/>
            <a:ext cx="7497618" cy="4851400"/>
          </a:xfrm>
        </p:spPr>
      </p:pic>
    </p:spTree>
    <p:extLst>
      <p:ext uri="{BB962C8B-B14F-4D97-AF65-F5344CB8AC3E}">
        <p14:creationId xmlns:p14="http://schemas.microsoft.com/office/powerpoint/2010/main" val="223658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A3DB-A9E5-4928-B143-B862EF220B2F}"/>
              </a:ext>
            </a:extLst>
          </p:cNvPr>
          <p:cNvSpPr>
            <a:spLocks noGrp="1"/>
          </p:cNvSpPr>
          <p:nvPr>
            <p:ph type="title"/>
          </p:nvPr>
        </p:nvSpPr>
        <p:spPr/>
        <p:txBody>
          <a:bodyPr/>
          <a:lstStyle/>
          <a:p>
            <a:r>
              <a:rPr lang="en-US" dirty="0"/>
              <a:t>Auto-dependency</a:t>
            </a:r>
          </a:p>
        </p:txBody>
      </p:sp>
      <p:sp>
        <p:nvSpPr>
          <p:cNvPr id="3" name="Content Placeholder 2">
            <a:extLst>
              <a:ext uri="{FF2B5EF4-FFF2-40B4-BE49-F238E27FC236}">
                <a16:creationId xmlns:a16="http://schemas.microsoft.com/office/drawing/2014/main" id="{36320CC5-9C70-4A24-82F2-C615F432E666}"/>
              </a:ext>
            </a:extLst>
          </p:cNvPr>
          <p:cNvSpPr>
            <a:spLocks noGrp="1"/>
          </p:cNvSpPr>
          <p:nvPr>
            <p:ph idx="1"/>
          </p:nvPr>
        </p:nvSpPr>
        <p:spPr/>
        <p:txBody>
          <a:bodyPr/>
          <a:lstStyle/>
          <a:p>
            <a:r>
              <a:rPr lang="en-US" dirty="0"/>
              <a:t>Declared as a latent variable</a:t>
            </a:r>
          </a:p>
          <a:p>
            <a:r>
              <a:rPr lang="en-US" dirty="0"/>
              <a:t>Could be measured indirectly through observed indices</a:t>
            </a:r>
          </a:p>
          <a:p>
            <a:r>
              <a:rPr lang="en-US" dirty="0"/>
              <a:t>Measurement indices include car usage </a:t>
            </a:r>
          </a:p>
          <a:p>
            <a:pPr lvl="1"/>
            <a:r>
              <a:rPr lang="en-US" dirty="0"/>
              <a:t>Frequency and mileage </a:t>
            </a:r>
          </a:p>
          <a:p>
            <a:pPr lvl="1"/>
            <a:r>
              <a:rPr lang="en-US" dirty="0"/>
              <a:t>work-attributes</a:t>
            </a:r>
          </a:p>
          <a:p>
            <a:pPr lvl="1"/>
            <a:r>
              <a:rPr lang="en-US" dirty="0"/>
              <a:t> HH structure</a:t>
            </a:r>
          </a:p>
          <a:p>
            <a:pPr lvl="1"/>
            <a:r>
              <a:rPr lang="en-US" dirty="0"/>
              <a:t>vehicle ownership </a:t>
            </a:r>
          </a:p>
          <a:p>
            <a:pPr lvl="1"/>
            <a:r>
              <a:rPr lang="en-US" dirty="0"/>
              <a:t>number of daily trips</a:t>
            </a:r>
          </a:p>
          <a:p>
            <a:endParaRPr lang="en-US" dirty="0"/>
          </a:p>
        </p:txBody>
      </p:sp>
      <p:sp>
        <p:nvSpPr>
          <p:cNvPr id="4" name="Slide Number Placeholder 3">
            <a:extLst>
              <a:ext uri="{FF2B5EF4-FFF2-40B4-BE49-F238E27FC236}">
                <a16:creationId xmlns:a16="http://schemas.microsoft.com/office/drawing/2014/main" id="{A5D070D3-0531-46C7-9926-C2D06318559F}"/>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11</a:t>
            </a:fld>
            <a:endParaRPr lang="en-US" dirty="0"/>
          </a:p>
        </p:txBody>
      </p:sp>
    </p:spTree>
    <p:extLst>
      <p:ext uri="{BB962C8B-B14F-4D97-AF65-F5344CB8AC3E}">
        <p14:creationId xmlns:p14="http://schemas.microsoft.com/office/powerpoint/2010/main" val="3435477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E11-D66D-4A08-B30C-DDD9B741AA63}"/>
              </a:ext>
            </a:extLst>
          </p:cNvPr>
          <p:cNvSpPr>
            <a:spLocks noGrp="1"/>
          </p:cNvSpPr>
          <p:nvPr>
            <p:ph type="title"/>
          </p:nvPr>
        </p:nvSpPr>
        <p:spPr/>
        <p:txBody>
          <a:bodyPr/>
          <a:lstStyle/>
          <a:p>
            <a:r>
              <a:rPr lang="en-US" dirty="0"/>
              <a:t>Principal Component Analysis (PCA)</a:t>
            </a:r>
          </a:p>
        </p:txBody>
      </p:sp>
      <p:sp>
        <p:nvSpPr>
          <p:cNvPr id="3" name="Content Placeholder 2">
            <a:extLst>
              <a:ext uri="{FF2B5EF4-FFF2-40B4-BE49-F238E27FC236}">
                <a16:creationId xmlns:a16="http://schemas.microsoft.com/office/drawing/2014/main" id="{0813F435-ABE6-42DC-9F24-6880E1F887EF}"/>
              </a:ext>
            </a:extLst>
          </p:cNvPr>
          <p:cNvSpPr>
            <a:spLocks noGrp="1"/>
          </p:cNvSpPr>
          <p:nvPr>
            <p:ph idx="1"/>
          </p:nvPr>
        </p:nvSpPr>
        <p:spPr>
          <a:xfrm>
            <a:off x="852856" y="1377679"/>
            <a:ext cx="4042042" cy="1723740"/>
          </a:xfrm>
        </p:spPr>
        <p:txBody>
          <a:bodyPr>
            <a:normAutofit/>
          </a:bodyPr>
          <a:lstStyle/>
          <a:p>
            <a:r>
              <a:rPr lang="en-US" sz="1350" dirty="0"/>
              <a:t>Eigen value approach with varimax rotation</a:t>
            </a:r>
          </a:p>
          <a:p>
            <a:r>
              <a:rPr lang="en-US" sz="1350" dirty="0"/>
              <a:t>5 different components (Auto-dependency patterns) identified</a:t>
            </a:r>
          </a:p>
          <a:p>
            <a:endParaRPr lang="en-US" sz="1350" dirty="0"/>
          </a:p>
        </p:txBody>
      </p:sp>
      <p:sp>
        <p:nvSpPr>
          <p:cNvPr id="6" name="Slide Number Placeholder 5">
            <a:extLst>
              <a:ext uri="{FF2B5EF4-FFF2-40B4-BE49-F238E27FC236}">
                <a16:creationId xmlns:a16="http://schemas.microsoft.com/office/drawing/2014/main" id="{A40B152A-53DC-4778-8AF1-6DC022D371A3}"/>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12</a:t>
            </a:fld>
            <a:endParaRPr lang="en-US" dirty="0"/>
          </a:p>
        </p:txBody>
      </p:sp>
      <p:graphicFrame>
        <p:nvGraphicFramePr>
          <p:cNvPr id="4" name="Table 3">
            <a:extLst>
              <a:ext uri="{FF2B5EF4-FFF2-40B4-BE49-F238E27FC236}">
                <a16:creationId xmlns:a16="http://schemas.microsoft.com/office/drawing/2014/main" id="{1782C1A3-1840-44BB-9D01-C618B14CC0FC}"/>
              </a:ext>
            </a:extLst>
          </p:cNvPr>
          <p:cNvGraphicFramePr>
            <a:graphicFrameLocks noGrp="1"/>
          </p:cNvGraphicFramePr>
          <p:nvPr>
            <p:extLst>
              <p:ext uri="{D42A27DB-BD31-4B8C-83A1-F6EECF244321}">
                <p14:modId xmlns:p14="http://schemas.microsoft.com/office/powerpoint/2010/main" val="1889268731"/>
              </p:ext>
            </p:extLst>
          </p:nvPr>
        </p:nvGraphicFramePr>
        <p:xfrm>
          <a:off x="5160615" y="1555423"/>
          <a:ext cx="3224797" cy="3670028"/>
        </p:xfrm>
        <a:graphic>
          <a:graphicData uri="http://schemas.openxmlformats.org/drawingml/2006/table">
            <a:tbl>
              <a:tblPr>
                <a:tableStyleId>{5C22544A-7EE6-4342-B048-85BDC9FD1C3A}</a:tableStyleId>
              </a:tblPr>
              <a:tblGrid>
                <a:gridCol w="882968">
                  <a:extLst>
                    <a:ext uri="{9D8B030D-6E8A-4147-A177-3AD203B41FA5}">
                      <a16:colId xmlns:a16="http://schemas.microsoft.com/office/drawing/2014/main" val="2990649552"/>
                    </a:ext>
                  </a:extLst>
                </a:gridCol>
                <a:gridCol w="522923">
                  <a:extLst>
                    <a:ext uri="{9D8B030D-6E8A-4147-A177-3AD203B41FA5}">
                      <a16:colId xmlns:a16="http://schemas.microsoft.com/office/drawing/2014/main" val="3225747136"/>
                    </a:ext>
                  </a:extLst>
                </a:gridCol>
                <a:gridCol w="471488">
                  <a:extLst>
                    <a:ext uri="{9D8B030D-6E8A-4147-A177-3AD203B41FA5}">
                      <a16:colId xmlns:a16="http://schemas.microsoft.com/office/drawing/2014/main" val="1412622410"/>
                    </a:ext>
                  </a:extLst>
                </a:gridCol>
                <a:gridCol w="343194">
                  <a:extLst>
                    <a:ext uri="{9D8B030D-6E8A-4147-A177-3AD203B41FA5}">
                      <a16:colId xmlns:a16="http://schemas.microsoft.com/office/drawing/2014/main" val="2480329726"/>
                    </a:ext>
                  </a:extLst>
                </a:gridCol>
                <a:gridCol w="556919">
                  <a:extLst>
                    <a:ext uri="{9D8B030D-6E8A-4147-A177-3AD203B41FA5}">
                      <a16:colId xmlns:a16="http://schemas.microsoft.com/office/drawing/2014/main" val="1145373613"/>
                    </a:ext>
                  </a:extLst>
                </a:gridCol>
                <a:gridCol w="447305">
                  <a:extLst>
                    <a:ext uri="{9D8B030D-6E8A-4147-A177-3AD203B41FA5}">
                      <a16:colId xmlns:a16="http://schemas.microsoft.com/office/drawing/2014/main" val="1891065655"/>
                    </a:ext>
                  </a:extLst>
                </a:gridCol>
              </a:tblGrid>
              <a:tr h="184775">
                <a:tc gridSpan="6">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Rotated Component </a:t>
                      </a:r>
                      <a:r>
                        <a:rPr lang="en-US" sz="900" u="none" strike="noStrike" dirty="0" err="1">
                          <a:effectLst/>
                          <a:latin typeface="Times New Roman" panose="02020603050405020304" pitchFamily="18" charset="0"/>
                          <a:cs typeface="Times New Roman" panose="02020603050405020304" pitchFamily="18" charset="0"/>
                        </a:rPr>
                        <a:t>Matrix</a:t>
                      </a:r>
                      <a:r>
                        <a:rPr lang="en-US" sz="900" u="none" strike="noStrike" baseline="30000" dirty="0" err="1">
                          <a:effectLst/>
                          <a:latin typeface="Times New Roman" panose="02020603050405020304" pitchFamily="18" charset="0"/>
                          <a:cs typeface="Times New Roman" panose="02020603050405020304" pitchFamily="18" charset="0"/>
                        </a:rPr>
                        <a:t>a</a:t>
                      </a:r>
                      <a:endParaRPr lang="en-U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5643167"/>
                  </a:ext>
                </a:extLst>
              </a:tr>
              <a:tr h="188000">
                <a:tc rowSpan="2">
                  <a:txBody>
                    <a:bodyPr/>
                    <a:lstStyle/>
                    <a:p>
                      <a:pPr algn="l" fontAlgn="b"/>
                      <a:r>
                        <a:rPr lang="en-US" sz="900" u="none" strike="noStrike">
                          <a:effectLst/>
                          <a:latin typeface="Times New Roman" panose="02020603050405020304" pitchFamily="18" charset="0"/>
                          <a:cs typeface="Times New Roman" panose="02020603050405020304" pitchFamily="18" charset="0"/>
                        </a:rPr>
                        <a:t> </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gridSpan="5">
                  <a:txBody>
                    <a:bodyPr/>
                    <a:lstStyle/>
                    <a:p>
                      <a:pPr algn="ctr" fontAlgn="b"/>
                      <a:r>
                        <a:rPr lang="en-US" sz="900" u="none" strike="noStrike">
                          <a:effectLst/>
                          <a:latin typeface="Times New Roman" panose="02020603050405020304" pitchFamily="18" charset="0"/>
                          <a:cs typeface="Times New Roman" panose="02020603050405020304" pitchFamily="18" charset="0"/>
                        </a:rPr>
                        <a:t>Component</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5506657"/>
                  </a:ext>
                </a:extLst>
              </a:tr>
              <a:tr h="188000">
                <a:tc vMerge="1">
                  <a:txBody>
                    <a:bodyPr/>
                    <a:lstStyle/>
                    <a:p>
                      <a:endParaRPr lang="en-US"/>
                    </a:p>
                  </a:txBody>
                  <a:tcPr/>
                </a:tc>
                <a:tc>
                  <a:txBody>
                    <a:bodyPr/>
                    <a:lstStyle/>
                    <a:p>
                      <a:pPr algn="ctr" fontAlgn="b"/>
                      <a:r>
                        <a:rPr lang="en-US" sz="900" u="none" strike="noStrike" dirty="0">
                          <a:effectLst/>
                          <a:latin typeface="Times New Roman" panose="02020603050405020304" pitchFamily="18" charset="0"/>
                          <a:cs typeface="Times New Roman" panose="02020603050405020304" pitchFamily="18" charset="0"/>
                        </a:rPr>
                        <a:t>1</a:t>
                      </a:r>
                      <a:r>
                        <a:rPr lang="en-US" sz="900" u="none" strike="noStrike" baseline="30000" dirty="0">
                          <a:effectLst/>
                          <a:latin typeface="Times New Roman" panose="02020603050405020304" pitchFamily="18" charset="0"/>
                          <a:cs typeface="Times New Roman" panose="02020603050405020304" pitchFamily="18" charset="0"/>
                        </a:rPr>
                        <a:t>a</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b"/>
                      <a:r>
                        <a:rPr lang="en-US" sz="900" u="none" strike="noStrike" dirty="0">
                          <a:effectLst/>
                          <a:latin typeface="Times New Roman" panose="02020603050405020304" pitchFamily="18" charset="0"/>
                          <a:cs typeface="Times New Roman" panose="02020603050405020304" pitchFamily="18" charset="0"/>
                        </a:rPr>
                        <a:t>2</a:t>
                      </a:r>
                      <a:r>
                        <a:rPr lang="en-US" sz="900" u="none" strike="noStrike" baseline="30000" dirty="0">
                          <a:effectLst/>
                          <a:latin typeface="Times New Roman" panose="02020603050405020304" pitchFamily="18" charset="0"/>
                          <a:cs typeface="Times New Roman" panose="02020603050405020304" pitchFamily="18" charset="0"/>
                        </a:rPr>
                        <a:t>b</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b"/>
                      <a:r>
                        <a:rPr lang="en-US" sz="900" u="none" strike="noStrike" dirty="0">
                          <a:effectLst/>
                          <a:latin typeface="Times New Roman" panose="02020603050405020304" pitchFamily="18" charset="0"/>
                          <a:cs typeface="Times New Roman" panose="02020603050405020304" pitchFamily="18" charset="0"/>
                        </a:rPr>
                        <a:t>3</a:t>
                      </a:r>
                      <a:r>
                        <a:rPr lang="en-US" sz="900" u="none" strike="noStrike" baseline="30000" dirty="0">
                          <a:effectLst/>
                          <a:latin typeface="Times New Roman" panose="02020603050405020304" pitchFamily="18" charset="0"/>
                          <a:cs typeface="Times New Roman" panose="02020603050405020304" pitchFamily="18" charset="0"/>
                        </a:rPr>
                        <a:t>c</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b"/>
                      <a:r>
                        <a:rPr lang="en-US" sz="900" u="none" strike="noStrike" dirty="0">
                          <a:effectLst/>
                          <a:latin typeface="Times New Roman" panose="02020603050405020304" pitchFamily="18" charset="0"/>
                          <a:cs typeface="Times New Roman" panose="02020603050405020304" pitchFamily="18" charset="0"/>
                        </a:rPr>
                        <a:t>4</a:t>
                      </a:r>
                      <a:r>
                        <a:rPr lang="en-US" sz="900" u="none" strike="noStrike" baseline="30000" dirty="0">
                          <a:effectLst/>
                          <a:latin typeface="Times New Roman" panose="02020603050405020304" pitchFamily="18" charset="0"/>
                          <a:cs typeface="Times New Roman" panose="02020603050405020304" pitchFamily="18" charset="0"/>
                        </a:rPr>
                        <a:t>d</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b"/>
                      <a:r>
                        <a:rPr lang="en-US" sz="900" u="none" strike="noStrike" dirty="0">
                          <a:effectLst/>
                          <a:latin typeface="Times New Roman" panose="02020603050405020304" pitchFamily="18" charset="0"/>
                          <a:cs typeface="Times New Roman" panose="02020603050405020304" pitchFamily="18" charset="0"/>
                        </a:rPr>
                        <a:t>5</a:t>
                      </a:r>
                      <a:r>
                        <a:rPr lang="en-US" sz="900" u="none" strike="noStrike" baseline="30000" dirty="0">
                          <a:effectLst/>
                          <a:latin typeface="Times New Roman" panose="02020603050405020304" pitchFamily="18" charset="0"/>
                          <a:cs typeface="Times New Roman" panose="02020603050405020304" pitchFamily="18" charset="0"/>
                        </a:rPr>
                        <a:t>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543717224"/>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Walk</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-.062</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-.012</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.730</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-.134</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.098</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1707611865"/>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Bike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-.007</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.038</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.761</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.111</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.019</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4270559925"/>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Car</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.181</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-.013</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-.078</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.611</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.205</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extLst>
                  <a:ext uri="{0D108BD9-81ED-4DB2-BD59-A6C34878D82A}">
                    <a16:rowId xmlns:a16="http://schemas.microsoft.com/office/drawing/2014/main" val="3318421017"/>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Bus</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.109</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.024</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.452</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-.564</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-.028</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3458466619"/>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Train</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.159</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.095</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.455</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-.480</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-.022</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2830735537"/>
                  </a:ext>
                </a:extLst>
              </a:tr>
              <a:tr h="27345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Annual Mileage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.284</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.157</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.033</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.351</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.304</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extLst>
                  <a:ext uri="{0D108BD9-81ED-4DB2-BD59-A6C34878D82A}">
                    <a16:rowId xmlns:a16="http://schemas.microsoft.com/office/drawing/2014/main" val="1060352132"/>
                  </a:ext>
                </a:extLst>
              </a:tr>
              <a:tr h="27345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Car commute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.819</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-.060</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-.016</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.031</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.046</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3849987267"/>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No. of daily trips</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.014</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.033</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.110</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.023</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.900</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extLst>
                  <a:ext uri="{0D108BD9-81ED-4DB2-BD59-A6C34878D82A}">
                    <a16:rowId xmlns:a16="http://schemas.microsoft.com/office/drawing/2014/main" val="194217095"/>
                  </a:ext>
                </a:extLst>
              </a:tr>
              <a:tr h="18477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Distance to work</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.833</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-.039</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-.007</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.074</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-.010</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4103403743"/>
                  </a:ext>
                </a:extLst>
              </a:tr>
              <a:tr h="27345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Worker-dummy</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.738</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.509</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.060</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.059</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.047</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954723417"/>
                  </a:ext>
                </a:extLst>
              </a:tr>
              <a:tr h="273455">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Telework</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-.251</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.879</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.012</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.016</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-.020</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142576855"/>
                  </a:ext>
                </a:extLst>
              </a:tr>
              <a:tr h="361004">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Flexible work schedule</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.351</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.755</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.047</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-.023</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.099</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extLst>
                  <a:ext uri="{0D108BD9-81ED-4DB2-BD59-A6C34878D82A}">
                    <a16:rowId xmlns:a16="http://schemas.microsoft.com/office/drawing/2014/main" val="2478577001"/>
                  </a:ext>
                </a:extLst>
              </a:tr>
              <a:tr h="361004">
                <a:tc>
                  <a:txBody>
                    <a:bodyPr/>
                    <a:lstStyle/>
                    <a:p>
                      <a:pPr algn="ctr" fontAlgn="t"/>
                      <a:r>
                        <a:rPr lang="en-US" sz="900" u="none" strike="noStrike" dirty="0">
                          <a:effectLst/>
                          <a:latin typeface="Times New Roman" panose="02020603050405020304" pitchFamily="18" charset="0"/>
                          <a:cs typeface="Times New Roman" panose="02020603050405020304" pitchFamily="18" charset="0"/>
                        </a:rPr>
                        <a:t>No. of HH vehicles</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.076</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a:effectLst/>
                          <a:latin typeface="Times New Roman" panose="02020603050405020304" pitchFamily="18" charset="0"/>
                          <a:cs typeface="Times New Roman" panose="02020603050405020304" pitchFamily="18" charset="0"/>
                        </a:rPr>
                        <a:t>.048</a:t>
                      </a:r>
                      <a:endParaRPr lang="en-US" sz="900" b="0" i="0" u="none" strike="noStrike">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no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.224</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.674</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chemeClr val="accent2">
                        <a:lumMod val="40000"/>
                        <a:lumOff val="60000"/>
                      </a:schemeClr>
                    </a:solidFill>
                  </a:tcPr>
                </a:tc>
                <a:tc>
                  <a:txBody>
                    <a:bodyPr/>
                    <a:lstStyle/>
                    <a:p>
                      <a:pPr algn="ctr" fontAlgn="ctr"/>
                      <a:r>
                        <a:rPr lang="en-US" sz="900" u="none" strike="noStrike" dirty="0">
                          <a:effectLst/>
                          <a:latin typeface="Times New Roman" panose="02020603050405020304" pitchFamily="18" charset="0"/>
                          <a:cs typeface="Times New Roman" panose="02020603050405020304" pitchFamily="18" charset="0"/>
                        </a:rPr>
                        <a:t>-.326</a:t>
                      </a:r>
                      <a:endParaRPr lang="en-US"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51" marR="6651" marT="6651" marB="0" anchor="ctr">
                    <a:solidFill>
                      <a:srgbClr val="92D050"/>
                    </a:solidFill>
                  </a:tcPr>
                </a:tc>
                <a:extLst>
                  <a:ext uri="{0D108BD9-81ED-4DB2-BD59-A6C34878D82A}">
                    <a16:rowId xmlns:a16="http://schemas.microsoft.com/office/drawing/2014/main" val="2837000955"/>
                  </a:ext>
                </a:extLst>
              </a:tr>
            </a:tbl>
          </a:graphicData>
        </a:graphic>
      </p:graphicFrame>
      <p:graphicFrame>
        <p:nvGraphicFramePr>
          <p:cNvPr id="5" name="Chart 4">
            <a:extLst>
              <a:ext uri="{FF2B5EF4-FFF2-40B4-BE49-F238E27FC236}">
                <a16:creationId xmlns:a16="http://schemas.microsoft.com/office/drawing/2014/main" id="{F636F6EA-5803-4798-9856-0DB6C106430B}"/>
              </a:ext>
            </a:extLst>
          </p:cNvPr>
          <p:cNvGraphicFramePr>
            <a:graphicFrameLocks/>
          </p:cNvGraphicFramePr>
          <p:nvPr>
            <p:extLst>
              <p:ext uri="{D42A27DB-BD31-4B8C-83A1-F6EECF244321}">
                <p14:modId xmlns:p14="http://schemas.microsoft.com/office/powerpoint/2010/main" val="2317353161"/>
              </p:ext>
            </p:extLst>
          </p:nvPr>
        </p:nvGraphicFramePr>
        <p:xfrm>
          <a:off x="1180148" y="3719152"/>
          <a:ext cx="3714750" cy="21574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5900AF4-FC61-4B8E-9BCC-C88DDB8A1E6A}"/>
              </a:ext>
            </a:extLst>
          </p:cNvPr>
          <p:cNvSpPr txBox="1"/>
          <p:nvPr/>
        </p:nvSpPr>
        <p:spPr>
          <a:xfrm>
            <a:off x="5127621" y="5302577"/>
            <a:ext cx="4958499" cy="1446550"/>
          </a:xfrm>
          <a:prstGeom prst="rect">
            <a:avLst/>
          </a:prstGeom>
          <a:noFill/>
        </p:spPr>
        <p:txBody>
          <a:bodyPr wrap="square" rtlCol="0">
            <a:spAutoFit/>
          </a:bodyPr>
          <a:lstStyle/>
          <a:p>
            <a:r>
              <a:rPr lang="en-US" sz="1000" dirty="0"/>
              <a:t>a</a:t>
            </a:r>
            <a:r>
              <a:rPr lang="en-US" sz="1400" dirty="0"/>
              <a:t>  Factor 1:  Worker Auto Commuter</a:t>
            </a:r>
          </a:p>
          <a:p>
            <a:r>
              <a:rPr lang="en-US" sz="1000" dirty="0"/>
              <a:t>b</a:t>
            </a:r>
            <a:r>
              <a:rPr lang="en-US" sz="1400" dirty="0"/>
              <a:t> Factor 2:  Worker with Flexible Work Schedule</a:t>
            </a:r>
          </a:p>
          <a:p>
            <a:r>
              <a:rPr lang="en-US" sz="1000" dirty="0"/>
              <a:t>c</a:t>
            </a:r>
            <a:r>
              <a:rPr lang="en-US" sz="1400" dirty="0"/>
              <a:t> Factor 3: Non-worker, Alternate Mode Users</a:t>
            </a:r>
          </a:p>
          <a:p>
            <a:r>
              <a:rPr lang="en-US" sz="1000" dirty="0"/>
              <a:t>d</a:t>
            </a:r>
            <a:r>
              <a:rPr lang="en-US" sz="1400" dirty="0"/>
              <a:t> Factor 4: Non-worker, Auto Users</a:t>
            </a:r>
          </a:p>
          <a:p>
            <a:r>
              <a:rPr lang="en-US" sz="1000" dirty="0"/>
              <a:t>e</a:t>
            </a:r>
            <a:r>
              <a:rPr lang="en-US" sz="1400" dirty="0"/>
              <a:t> Factor 5: Non-worker, Frequent trip Makers</a:t>
            </a:r>
          </a:p>
          <a:p>
            <a:endParaRPr lang="en-US" dirty="0"/>
          </a:p>
        </p:txBody>
      </p:sp>
    </p:spTree>
    <p:extLst>
      <p:ext uri="{BB962C8B-B14F-4D97-AF65-F5344CB8AC3E}">
        <p14:creationId xmlns:p14="http://schemas.microsoft.com/office/powerpoint/2010/main" val="203324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Ridership Classes vs. Auto-dependency Patterns</a:t>
            </a:r>
          </a:p>
        </p:txBody>
      </p:sp>
      <p:sp>
        <p:nvSpPr>
          <p:cNvPr id="7" name="Slide Number Placeholder 6"/>
          <p:cNvSpPr>
            <a:spLocks noGrp="1"/>
          </p:cNvSpPr>
          <p:nvPr>
            <p:ph type="sldNum" sz="quarter" idx="4"/>
          </p:nvPr>
        </p:nvSpPr>
        <p:spPr/>
        <p:txBody>
          <a:bodyPr/>
          <a:lstStyle/>
          <a:p>
            <a:fld id="{75472711-4FCB-2141-A321-C0607E714264}" type="slidenum">
              <a:rPr lang="en-US" smtClean="0"/>
              <a:pPr/>
              <a:t>13</a:t>
            </a:fld>
            <a:endParaRPr lang="en-US" dirty="0"/>
          </a:p>
        </p:txBody>
      </p:sp>
      <p:graphicFrame>
        <p:nvGraphicFramePr>
          <p:cNvPr id="5" name="Content Placeholder 4">
            <a:extLst>
              <a:ext uri="{FF2B5EF4-FFF2-40B4-BE49-F238E27FC236}">
                <a16:creationId xmlns:a16="http://schemas.microsoft.com/office/drawing/2014/main" id="{AF8BA857-40DF-4D25-91E9-CA2CA2D6BE93}"/>
              </a:ext>
            </a:extLst>
          </p:cNvPr>
          <p:cNvGraphicFramePr>
            <a:graphicFrameLocks noGrp="1"/>
          </p:cNvGraphicFramePr>
          <p:nvPr>
            <p:ph idx="1"/>
            <p:extLst>
              <p:ext uri="{D42A27DB-BD31-4B8C-83A1-F6EECF244321}">
                <p14:modId xmlns:p14="http://schemas.microsoft.com/office/powerpoint/2010/main" val="2405025310"/>
              </p:ext>
            </p:extLst>
          </p:nvPr>
        </p:nvGraphicFramePr>
        <p:xfrm>
          <a:off x="508000" y="1392238"/>
          <a:ext cx="8178800" cy="485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896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7D6-A5F7-4C39-9544-9EB63915EC1B}"/>
              </a:ext>
            </a:extLst>
          </p:cNvPr>
          <p:cNvSpPr>
            <a:spLocks noGrp="1"/>
          </p:cNvSpPr>
          <p:nvPr>
            <p:ph type="title"/>
          </p:nvPr>
        </p:nvSpPr>
        <p:spPr/>
        <p:txBody>
          <a:bodyPr/>
          <a:lstStyle/>
          <a:p>
            <a:r>
              <a:rPr lang="en-US" dirty="0"/>
              <a:t>Spatial Distribution of Auto-dependency Pattern 1 : Worker Auto Commuter</a:t>
            </a:r>
          </a:p>
        </p:txBody>
      </p:sp>
      <p:sp>
        <p:nvSpPr>
          <p:cNvPr id="4" name="Slide Number Placeholder 3">
            <a:extLst>
              <a:ext uri="{FF2B5EF4-FFF2-40B4-BE49-F238E27FC236}">
                <a16:creationId xmlns:a16="http://schemas.microsoft.com/office/drawing/2014/main" id="{D261ED9C-37B2-4904-A758-AB1917D1314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14</a:t>
            </a:fld>
            <a:endParaRPr lang="en-US" dirty="0"/>
          </a:p>
        </p:txBody>
      </p:sp>
      <p:pic>
        <p:nvPicPr>
          <p:cNvPr id="14" name="Content Placeholder 11">
            <a:extLst>
              <a:ext uri="{FF2B5EF4-FFF2-40B4-BE49-F238E27FC236}">
                <a16:creationId xmlns:a16="http://schemas.microsoft.com/office/drawing/2014/main" id="{A7B79423-2DF3-4849-928E-69514B59ED2A}"/>
              </a:ext>
            </a:extLst>
          </p:cNvPr>
          <p:cNvPicPr>
            <a:picLocks noGrp="1" noChangeAspect="1"/>
          </p:cNvPicPr>
          <p:nvPr>
            <p:ph idx="1"/>
          </p:nvPr>
        </p:nvPicPr>
        <p:blipFill>
          <a:blip r:embed="rId3"/>
          <a:stretch>
            <a:fillRect/>
          </a:stretch>
        </p:blipFill>
        <p:spPr>
          <a:xfrm>
            <a:off x="848591" y="1392238"/>
            <a:ext cx="7497618" cy="4851400"/>
          </a:xfrm>
        </p:spPr>
      </p:pic>
    </p:spTree>
    <p:extLst>
      <p:ext uri="{BB962C8B-B14F-4D97-AF65-F5344CB8AC3E}">
        <p14:creationId xmlns:p14="http://schemas.microsoft.com/office/powerpoint/2010/main" val="1391674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7D6-A5F7-4C39-9544-9EB63915EC1B}"/>
              </a:ext>
            </a:extLst>
          </p:cNvPr>
          <p:cNvSpPr>
            <a:spLocks noGrp="1"/>
          </p:cNvSpPr>
          <p:nvPr>
            <p:ph type="title"/>
          </p:nvPr>
        </p:nvSpPr>
        <p:spPr/>
        <p:txBody>
          <a:bodyPr/>
          <a:lstStyle/>
          <a:p>
            <a:r>
              <a:rPr lang="en-US" dirty="0"/>
              <a:t>Spatial Distribution of Auto-dependency Pattern 2 : Worker with Flexible Work Schedule</a:t>
            </a:r>
          </a:p>
        </p:txBody>
      </p:sp>
      <p:sp>
        <p:nvSpPr>
          <p:cNvPr id="4" name="Slide Number Placeholder 3">
            <a:extLst>
              <a:ext uri="{FF2B5EF4-FFF2-40B4-BE49-F238E27FC236}">
                <a16:creationId xmlns:a16="http://schemas.microsoft.com/office/drawing/2014/main" id="{D261ED9C-37B2-4904-A758-AB1917D1314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15</a:t>
            </a:fld>
            <a:endParaRPr lang="en-US" dirty="0"/>
          </a:p>
        </p:txBody>
      </p:sp>
      <p:pic>
        <p:nvPicPr>
          <p:cNvPr id="10" name="Content Placeholder 6">
            <a:extLst>
              <a:ext uri="{FF2B5EF4-FFF2-40B4-BE49-F238E27FC236}">
                <a16:creationId xmlns:a16="http://schemas.microsoft.com/office/drawing/2014/main" id="{E639B038-1B89-4367-AC74-49C8484AD3F9}"/>
              </a:ext>
            </a:extLst>
          </p:cNvPr>
          <p:cNvPicPr>
            <a:picLocks noGrp="1" noChangeAspect="1"/>
          </p:cNvPicPr>
          <p:nvPr>
            <p:ph idx="1"/>
          </p:nvPr>
        </p:nvPicPr>
        <p:blipFill>
          <a:blip r:embed="rId3"/>
          <a:stretch>
            <a:fillRect/>
          </a:stretch>
        </p:blipFill>
        <p:spPr>
          <a:xfrm>
            <a:off x="848591" y="1392238"/>
            <a:ext cx="7497618" cy="4851400"/>
          </a:xfrm>
        </p:spPr>
      </p:pic>
    </p:spTree>
    <p:extLst>
      <p:ext uri="{BB962C8B-B14F-4D97-AF65-F5344CB8AC3E}">
        <p14:creationId xmlns:p14="http://schemas.microsoft.com/office/powerpoint/2010/main" val="289869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7D6-A5F7-4C39-9544-9EB63915EC1B}"/>
              </a:ext>
            </a:extLst>
          </p:cNvPr>
          <p:cNvSpPr>
            <a:spLocks noGrp="1"/>
          </p:cNvSpPr>
          <p:nvPr>
            <p:ph type="title"/>
          </p:nvPr>
        </p:nvSpPr>
        <p:spPr/>
        <p:txBody>
          <a:bodyPr/>
          <a:lstStyle/>
          <a:p>
            <a:r>
              <a:rPr lang="en-US" dirty="0"/>
              <a:t>Spatial Distribution of Auto-dependency Pattern 3 : Non-worker, Alternate Mode Users</a:t>
            </a:r>
          </a:p>
        </p:txBody>
      </p:sp>
      <p:sp>
        <p:nvSpPr>
          <p:cNvPr id="4" name="Slide Number Placeholder 3">
            <a:extLst>
              <a:ext uri="{FF2B5EF4-FFF2-40B4-BE49-F238E27FC236}">
                <a16:creationId xmlns:a16="http://schemas.microsoft.com/office/drawing/2014/main" id="{D261ED9C-37B2-4904-A758-AB1917D1314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16</a:t>
            </a:fld>
            <a:endParaRPr lang="en-US" dirty="0"/>
          </a:p>
        </p:txBody>
      </p:sp>
      <p:pic>
        <p:nvPicPr>
          <p:cNvPr id="11" name="Content Placeholder 6">
            <a:extLst>
              <a:ext uri="{FF2B5EF4-FFF2-40B4-BE49-F238E27FC236}">
                <a16:creationId xmlns:a16="http://schemas.microsoft.com/office/drawing/2014/main" id="{C72521C5-5FB5-4139-995F-3F7DD77A6AB3}"/>
              </a:ext>
            </a:extLst>
          </p:cNvPr>
          <p:cNvPicPr>
            <a:picLocks noGrp="1" noChangeAspect="1"/>
          </p:cNvPicPr>
          <p:nvPr>
            <p:ph idx="1"/>
          </p:nvPr>
        </p:nvPicPr>
        <p:blipFill>
          <a:blip r:embed="rId3"/>
          <a:stretch>
            <a:fillRect/>
          </a:stretch>
        </p:blipFill>
        <p:spPr>
          <a:xfrm>
            <a:off x="848591" y="1392238"/>
            <a:ext cx="7497618" cy="4851400"/>
          </a:xfrm>
        </p:spPr>
      </p:pic>
    </p:spTree>
    <p:extLst>
      <p:ext uri="{BB962C8B-B14F-4D97-AF65-F5344CB8AC3E}">
        <p14:creationId xmlns:p14="http://schemas.microsoft.com/office/powerpoint/2010/main" val="270928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7D6-A5F7-4C39-9544-9EB63915EC1B}"/>
              </a:ext>
            </a:extLst>
          </p:cNvPr>
          <p:cNvSpPr>
            <a:spLocks noGrp="1"/>
          </p:cNvSpPr>
          <p:nvPr>
            <p:ph type="title"/>
          </p:nvPr>
        </p:nvSpPr>
        <p:spPr/>
        <p:txBody>
          <a:bodyPr/>
          <a:lstStyle/>
          <a:p>
            <a:r>
              <a:rPr lang="en-US" dirty="0"/>
              <a:t>Spatial Distribution of Auto-dependency Pattern 4 : Non-worker, Auto Users</a:t>
            </a:r>
          </a:p>
        </p:txBody>
      </p:sp>
      <p:sp>
        <p:nvSpPr>
          <p:cNvPr id="4" name="Slide Number Placeholder 3">
            <a:extLst>
              <a:ext uri="{FF2B5EF4-FFF2-40B4-BE49-F238E27FC236}">
                <a16:creationId xmlns:a16="http://schemas.microsoft.com/office/drawing/2014/main" id="{D261ED9C-37B2-4904-A758-AB1917D1314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17</a:t>
            </a:fld>
            <a:endParaRPr lang="en-US" dirty="0"/>
          </a:p>
        </p:txBody>
      </p:sp>
      <p:pic>
        <p:nvPicPr>
          <p:cNvPr id="7" name="Content Placeholder 6">
            <a:extLst>
              <a:ext uri="{FF2B5EF4-FFF2-40B4-BE49-F238E27FC236}">
                <a16:creationId xmlns:a16="http://schemas.microsoft.com/office/drawing/2014/main" id="{FE725C5C-EA87-4200-A2E5-435B06BC1ABA}"/>
              </a:ext>
            </a:extLst>
          </p:cNvPr>
          <p:cNvPicPr>
            <a:picLocks noGrp="1" noChangeAspect="1"/>
          </p:cNvPicPr>
          <p:nvPr>
            <p:ph idx="1"/>
          </p:nvPr>
        </p:nvPicPr>
        <p:blipFill>
          <a:blip r:embed="rId3"/>
          <a:stretch>
            <a:fillRect/>
          </a:stretch>
        </p:blipFill>
        <p:spPr>
          <a:xfrm>
            <a:off x="848591" y="1392238"/>
            <a:ext cx="7497618" cy="4851400"/>
          </a:xfrm>
        </p:spPr>
      </p:pic>
    </p:spTree>
    <p:extLst>
      <p:ext uri="{BB962C8B-B14F-4D97-AF65-F5344CB8AC3E}">
        <p14:creationId xmlns:p14="http://schemas.microsoft.com/office/powerpoint/2010/main" val="230810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7D6-A5F7-4C39-9544-9EB63915EC1B}"/>
              </a:ext>
            </a:extLst>
          </p:cNvPr>
          <p:cNvSpPr>
            <a:spLocks noGrp="1"/>
          </p:cNvSpPr>
          <p:nvPr>
            <p:ph type="title"/>
          </p:nvPr>
        </p:nvSpPr>
        <p:spPr/>
        <p:txBody>
          <a:bodyPr/>
          <a:lstStyle/>
          <a:p>
            <a:r>
              <a:rPr lang="en-US" dirty="0"/>
              <a:t>Spatial Distribution of Auto-dependency Pattern 5 : Non-worker, Frequent Trip Makers</a:t>
            </a:r>
          </a:p>
        </p:txBody>
      </p:sp>
      <p:sp>
        <p:nvSpPr>
          <p:cNvPr id="4" name="Slide Number Placeholder 3">
            <a:extLst>
              <a:ext uri="{FF2B5EF4-FFF2-40B4-BE49-F238E27FC236}">
                <a16:creationId xmlns:a16="http://schemas.microsoft.com/office/drawing/2014/main" id="{D261ED9C-37B2-4904-A758-AB1917D1314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18</a:t>
            </a:fld>
            <a:endParaRPr lang="en-US" dirty="0"/>
          </a:p>
        </p:txBody>
      </p:sp>
      <p:pic>
        <p:nvPicPr>
          <p:cNvPr id="9" name="Content Placeholder 8">
            <a:extLst>
              <a:ext uri="{FF2B5EF4-FFF2-40B4-BE49-F238E27FC236}">
                <a16:creationId xmlns:a16="http://schemas.microsoft.com/office/drawing/2014/main" id="{93A2DAC2-EA23-4CD7-9679-F8F4B5BB1680}"/>
              </a:ext>
            </a:extLst>
          </p:cNvPr>
          <p:cNvPicPr>
            <a:picLocks noGrp="1" noChangeAspect="1"/>
          </p:cNvPicPr>
          <p:nvPr>
            <p:ph idx="1"/>
          </p:nvPr>
        </p:nvPicPr>
        <p:blipFill>
          <a:blip r:embed="rId3"/>
          <a:stretch>
            <a:fillRect/>
          </a:stretch>
        </p:blipFill>
        <p:spPr>
          <a:xfrm>
            <a:off x="848591" y="1392238"/>
            <a:ext cx="7497618" cy="4851400"/>
          </a:xfrm>
          <a:prstGeom prst="rect">
            <a:avLst/>
          </a:prstGeom>
        </p:spPr>
      </p:pic>
    </p:spTree>
    <p:extLst>
      <p:ext uri="{BB962C8B-B14F-4D97-AF65-F5344CB8AC3E}">
        <p14:creationId xmlns:p14="http://schemas.microsoft.com/office/powerpoint/2010/main" val="2014268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044C-3043-4286-83D4-0D857EA0538B}"/>
              </a:ext>
            </a:extLst>
          </p:cNvPr>
          <p:cNvSpPr>
            <a:spLocks noGrp="1"/>
          </p:cNvSpPr>
          <p:nvPr>
            <p:ph type="title"/>
          </p:nvPr>
        </p:nvSpPr>
        <p:spPr/>
        <p:txBody>
          <a:bodyPr/>
          <a:lstStyle/>
          <a:p>
            <a:r>
              <a:rPr lang="en-US" dirty="0"/>
              <a:t>Technology Savviness</a:t>
            </a:r>
          </a:p>
        </p:txBody>
      </p:sp>
      <p:sp>
        <p:nvSpPr>
          <p:cNvPr id="7" name="Slide Number Placeholder 6">
            <a:extLst>
              <a:ext uri="{FF2B5EF4-FFF2-40B4-BE49-F238E27FC236}">
                <a16:creationId xmlns:a16="http://schemas.microsoft.com/office/drawing/2014/main" id="{0C1126AD-AD08-4E96-8BBC-6CD4B6560BFB}"/>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19</a:t>
            </a:fld>
            <a:endParaRPr lang="en-US" dirty="0"/>
          </a:p>
        </p:txBody>
      </p:sp>
      <p:graphicFrame>
        <p:nvGraphicFramePr>
          <p:cNvPr id="4" name="Table 3">
            <a:extLst>
              <a:ext uri="{FF2B5EF4-FFF2-40B4-BE49-F238E27FC236}">
                <a16:creationId xmlns:a16="http://schemas.microsoft.com/office/drawing/2014/main" id="{50A06253-F485-4C67-9FF7-1D016B2E7B3C}"/>
              </a:ext>
            </a:extLst>
          </p:cNvPr>
          <p:cNvGraphicFramePr>
            <a:graphicFrameLocks noGrp="1"/>
          </p:cNvGraphicFramePr>
          <p:nvPr>
            <p:extLst>
              <p:ext uri="{D42A27DB-BD31-4B8C-83A1-F6EECF244321}">
                <p14:modId xmlns:p14="http://schemas.microsoft.com/office/powerpoint/2010/main" val="3430553695"/>
              </p:ext>
            </p:extLst>
          </p:nvPr>
        </p:nvGraphicFramePr>
        <p:xfrm>
          <a:off x="786680" y="2035511"/>
          <a:ext cx="3200400" cy="1228727"/>
        </p:xfrm>
        <a:graphic>
          <a:graphicData uri="http://schemas.openxmlformats.org/drawingml/2006/table">
            <a:tbl>
              <a:tblPr>
                <a:tableStyleId>{E8B1032C-EA38-4F05-BA0D-38AFFFC7BED3}</a:tableStyleId>
              </a:tblPr>
              <a:tblGrid>
                <a:gridCol w="457200">
                  <a:extLst>
                    <a:ext uri="{9D8B030D-6E8A-4147-A177-3AD203B41FA5}">
                      <a16:colId xmlns:a16="http://schemas.microsoft.com/office/drawing/2014/main" val="3709712165"/>
                    </a:ext>
                  </a:extLst>
                </a:gridCol>
                <a:gridCol w="457200">
                  <a:extLst>
                    <a:ext uri="{9D8B030D-6E8A-4147-A177-3AD203B41FA5}">
                      <a16:colId xmlns:a16="http://schemas.microsoft.com/office/drawing/2014/main" val="2490162563"/>
                    </a:ext>
                  </a:extLst>
                </a:gridCol>
                <a:gridCol w="457200">
                  <a:extLst>
                    <a:ext uri="{9D8B030D-6E8A-4147-A177-3AD203B41FA5}">
                      <a16:colId xmlns:a16="http://schemas.microsoft.com/office/drawing/2014/main" val="3026089801"/>
                    </a:ext>
                  </a:extLst>
                </a:gridCol>
                <a:gridCol w="457200">
                  <a:extLst>
                    <a:ext uri="{9D8B030D-6E8A-4147-A177-3AD203B41FA5}">
                      <a16:colId xmlns:a16="http://schemas.microsoft.com/office/drawing/2014/main" val="1494362284"/>
                    </a:ext>
                  </a:extLst>
                </a:gridCol>
                <a:gridCol w="457200">
                  <a:extLst>
                    <a:ext uri="{9D8B030D-6E8A-4147-A177-3AD203B41FA5}">
                      <a16:colId xmlns:a16="http://schemas.microsoft.com/office/drawing/2014/main" val="466613698"/>
                    </a:ext>
                  </a:extLst>
                </a:gridCol>
                <a:gridCol w="457200">
                  <a:extLst>
                    <a:ext uri="{9D8B030D-6E8A-4147-A177-3AD203B41FA5}">
                      <a16:colId xmlns:a16="http://schemas.microsoft.com/office/drawing/2014/main" val="2308245743"/>
                    </a:ext>
                  </a:extLst>
                </a:gridCol>
                <a:gridCol w="457200">
                  <a:extLst>
                    <a:ext uri="{9D8B030D-6E8A-4147-A177-3AD203B41FA5}">
                      <a16:colId xmlns:a16="http://schemas.microsoft.com/office/drawing/2014/main" val="2582482747"/>
                    </a:ext>
                  </a:extLst>
                </a:gridCol>
              </a:tblGrid>
              <a:tr h="150019">
                <a:tc gridSpan="7">
                  <a:txBody>
                    <a:bodyPr/>
                    <a:lstStyle/>
                    <a:p>
                      <a:pPr algn="ctr" fontAlgn="ctr"/>
                      <a:r>
                        <a:rPr lang="en-US" sz="700" u="none" strike="noStrike" dirty="0">
                          <a:effectLst/>
                        </a:rPr>
                        <a:t>Total Variance Explained</a:t>
                      </a:r>
                      <a:endParaRPr lang="en-US" sz="700" b="1" i="0" u="none" strike="noStrike" dirty="0">
                        <a:solidFill>
                          <a:srgbClr val="000000"/>
                        </a:solidFill>
                        <a:effectLst/>
                        <a:latin typeface="Arial Bold" panose="020B07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9891643"/>
                  </a:ext>
                </a:extLst>
              </a:tr>
              <a:tr h="242888">
                <a:tc rowSpan="2">
                  <a:txBody>
                    <a:bodyPr/>
                    <a:lstStyle/>
                    <a:p>
                      <a:pPr algn="l" fontAlgn="b"/>
                      <a:r>
                        <a:rPr lang="en-US" sz="700" u="none" strike="noStrike">
                          <a:effectLst/>
                        </a:rPr>
                        <a:t>Component</a:t>
                      </a:r>
                      <a:endParaRPr lang="en-US" sz="700" b="0" i="0" u="none" strike="noStrike">
                        <a:solidFill>
                          <a:srgbClr val="000000"/>
                        </a:solidFill>
                        <a:effectLst/>
                        <a:latin typeface="Arial" panose="020B0604020202020204" pitchFamily="34" charset="0"/>
                      </a:endParaRPr>
                    </a:p>
                  </a:txBody>
                  <a:tcPr marL="7144" marR="7144" marT="7144" marB="0" anchor="ctr"/>
                </a:tc>
                <a:tc gridSpan="3">
                  <a:txBody>
                    <a:bodyPr/>
                    <a:lstStyle/>
                    <a:p>
                      <a:pPr algn="ctr" fontAlgn="b"/>
                      <a:r>
                        <a:rPr lang="en-US" sz="700" u="none" strike="noStrike" dirty="0">
                          <a:effectLst/>
                        </a:rPr>
                        <a:t>Initial Eigenvalues</a:t>
                      </a:r>
                      <a:endParaRPr lang="en-US" sz="700" b="0" i="0" u="none" strike="noStrike" dirty="0">
                        <a:solidFill>
                          <a:srgbClr val="000000"/>
                        </a:solidFill>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gridSpan="3">
                  <a:txBody>
                    <a:bodyPr/>
                    <a:lstStyle/>
                    <a:p>
                      <a:pPr algn="ctr" fontAlgn="b"/>
                      <a:r>
                        <a:rPr lang="en-US" sz="700" u="none" strike="noStrike" dirty="0">
                          <a:effectLst/>
                        </a:rPr>
                        <a:t>Extraction Sums of Squared Loadings</a:t>
                      </a:r>
                      <a:endParaRPr lang="en-US" sz="700" b="0" i="0" u="none" strike="noStrike" dirty="0">
                        <a:solidFill>
                          <a:srgbClr val="000000"/>
                        </a:solidFill>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552311"/>
                  </a:ext>
                </a:extLst>
              </a:tr>
              <a:tr h="242888">
                <a:tc vMerge="1">
                  <a:txBody>
                    <a:bodyPr/>
                    <a:lstStyle/>
                    <a:p>
                      <a:endParaRPr lang="en-US"/>
                    </a:p>
                  </a:txBody>
                  <a:tcPr/>
                </a:tc>
                <a:tc>
                  <a:txBody>
                    <a:bodyPr/>
                    <a:lstStyle/>
                    <a:p>
                      <a:pPr algn="ctr" fontAlgn="b"/>
                      <a:r>
                        <a:rPr lang="en-US" sz="700" u="none" strike="noStrike">
                          <a:effectLst/>
                        </a:rPr>
                        <a:t>Total</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b"/>
                      <a:r>
                        <a:rPr lang="en-US" sz="700" u="none" strike="noStrike" dirty="0">
                          <a:effectLst/>
                        </a:rPr>
                        <a:t>% of Variance</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b"/>
                      <a:r>
                        <a:rPr lang="en-US" sz="700" u="none" strike="noStrike">
                          <a:effectLst/>
                        </a:rPr>
                        <a:t>Cumulative %</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b"/>
                      <a:r>
                        <a:rPr lang="en-US" sz="700" u="none" strike="noStrike">
                          <a:effectLst/>
                        </a:rPr>
                        <a:t>Total</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b"/>
                      <a:r>
                        <a:rPr lang="en-US" sz="700" u="none" strike="noStrike">
                          <a:effectLst/>
                        </a:rPr>
                        <a:t>% of Variance</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b"/>
                      <a:r>
                        <a:rPr lang="en-US" sz="700" u="none" strike="noStrike">
                          <a:effectLst/>
                        </a:rPr>
                        <a:t>Cumulative %</a:t>
                      </a:r>
                      <a:endParaRPr lang="en-US" sz="700" b="0" i="0" u="none" strike="noStrike">
                        <a:solidFill>
                          <a:srgbClr val="000000"/>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41271346"/>
                  </a:ext>
                </a:extLst>
              </a:tr>
              <a:tr h="150019">
                <a:tc>
                  <a:txBody>
                    <a:bodyPr/>
                    <a:lstStyle/>
                    <a:p>
                      <a:pPr algn="l" fontAlgn="t"/>
                      <a:r>
                        <a:rPr lang="en-US" sz="700" u="none" strike="noStrike">
                          <a:effectLst/>
                        </a:rPr>
                        <a:t>1</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1.614</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53.802</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53.802</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1.614</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53.802</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53.802</a:t>
                      </a:r>
                      <a:endParaRPr lang="en-US" sz="700" b="0" i="0" u="none" strike="noStrike">
                        <a:solidFill>
                          <a:srgbClr val="000000"/>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2786231242"/>
                  </a:ext>
                </a:extLst>
              </a:tr>
              <a:tr h="142875">
                <a:tc>
                  <a:txBody>
                    <a:bodyPr/>
                    <a:lstStyle/>
                    <a:p>
                      <a:pPr algn="l" fontAlgn="t"/>
                      <a:r>
                        <a:rPr lang="en-US" sz="700" u="none" strike="noStrike">
                          <a:effectLst/>
                        </a:rPr>
                        <a:t>2</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.789</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26.296</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80.098</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 </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 </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 </a:t>
                      </a:r>
                      <a:endParaRPr lang="en-US" sz="700" b="0" i="0" u="none" strike="noStrike">
                        <a:solidFill>
                          <a:srgbClr val="000000"/>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3045600329"/>
                  </a:ext>
                </a:extLst>
              </a:tr>
              <a:tr h="150019">
                <a:tc>
                  <a:txBody>
                    <a:bodyPr/>
                    <a:lstStyle/>
                    <a:p>
                      <a:pPr algn="l" fontAlgn="t"/>
                      <a:r>
                        <a:rPr lang="en-US" sz="700" u="none" strike="noStrike">
                          <a:effectLst/>
                        </a:rPr>
                        <a:t>3</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.597</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a:effectLst/>
                        </a:rPr>
                        <a:t>19.902</a:t>
                      </a:r>
                      <a:endParaRPr lang="en-US" sz="700" b="0" i="0" u="none" strike="noStrike">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100.000</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 </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 </a:t>
                      </a:r>
                      <a:endParaRPr lang="en-US" sz="700" b="0" i="0" u="none" strike="noStrike" dirty="0">
                        <a:solidFill>
                          <a:srgbClr val="000000"/>
                        </a:solidFill>
                        <a:effectLst/>
                        <a:latin typeface="Arial" panose="020B0604020202020204" pitchFamily="34" charset="0"/>
                      </a:endParaRPr>
                    </a:p>
                  </a:txBody>
                  <a:tcPr marL="7144" marR="7144" marT="7144" marB="0" anchor="ctr"/>
                </a:tc>
                <a:tc>
                  <a:txBody>
                    <a:bodyPr/>
                    <a:lstStyle/>
                    <a:p>
                      <a:pPr algn="ctr" fontAlgn="ctr"/>
                      <a:r>
                        <a:rPr lang="en-US" sz="700" u="none" strike="noStrike" dirty="0">
                          <a:effectLst/>
                        </a:rPr>
                        <a:t> </a:t>
                      </a:r>
                      <a:endParaRPr lang="en-US" sz="700" b="0" i="0" u="none" strike="noStrike" dirty="0">
                        <a:solidFill>
                          <a:srgbClr val="000000"/>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3177973576"/>
                  </a:ext>
                </a:extLst>
              </a:tr>
              <a:tr h="150019">
                <a:tc gridSpan="7">
                  <a:txBody>
                    <a:bodyPr/>
                    <a:lstStyle/>
                    <a:p>
                      <a:pPr algn="l" fontAlgn="t"/>
                      <a:r>
                        <a:rPr lang="en-US" sz="700" u="none" strike="noStrike" dirty="0">
                          <a:effectLst/>
                        </a:rPr>
                        <a:t>Extraction Method: Principal Component Analysis.</a:t>
                      </a:r>
                      <a:endParaRPr lang="en-US" sz="700" b="0" i="0" u="none" strike="noStrike" dirty="0">
                        <a:solidFill>
                          <a:srgbClr val="000000"/>
                        </a:solidFill>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1236000"/>
                  </a:ext>
                </a:extLst>
              </a:tr>
            </a:tbl>
          </a:graphicData>
        </a:graphic>
      </p:graphicFrame>
      <p:graphicFrame>
        <p:nvGraphicFramePr>
          <p:cNvPr id="5" name="Table 4">
            <a:extLst>
              <a:ext uri="{FF2B5EF4-FFF2-40B4-BE49-F238E27FC236}">
                <a16:creationId xmlns:a16="http://schemas.microsoft.com/office/drawing/2014/main" id="{56D47945-98A3-4F14-8B57-AAD28170570C}"/>
              </a:ext>
            </a:extLst>
          </p:cNvPr>
          <p:cNvGraphicFramePr>
            <a:graphicFrameLocks noGrp="1"/>
          </p:cNvGraphicFramePr>
          <p:nvPr>
            <p:extLst>
              <p:ext uri="{D42A27DB-BD31-4B8C-83A1-F6EECF244321}">
                <p14:modId xmlns:p14="http://schemas.microsoft.com/office/powerpoint/2010/main" val="2595496301"/>
              </p:ext>
            </p:extLst>
          </p:nvPr>
        </p:nvGraphicFramePr>
        <p:xfrm>
          <a:off x="1169928" y="3843064"/>
          <a:ext cx="1657162" cy="2575477"/>
        </p:xfrm>
        <a:graphic>
          <a:graphicData uri="http://schemas.openxmlformats.org/drawingml/2006/table">
            <a:tbl>
              <a:tblPr>
                <a:tableStyleId>{69CF1AB2-1976-4502-BF36-3FF5EA218861}</a:tableStyleId>
              </a:tblPr>
              <a:tblGrid>
                <a:gridCol w="828581">
                  <a:extLst>
                    <a:ext uri="{9D8B030D-6E8A-4147-A177-3AD203B41FA5}">
                      <a16:colId xmlns:a16="http://schemas.microsoft.com/office/drawing/2014/main" val="1752916529"/>
                    </a:ext>
                  </a:extLst>
                </a:gridCol>
                <a:gridCol w="828581">
                  <a:extLst>
                    <a:ext uri="{9D8B030D-6E8A-4147-A177-3AD203B41FA5}">
                      <a16:colId xmlns:a16="http://schemas.microsoft.com/office/drawing/2014/main" val="1580481069"/>
                    </a:ext>
                  </a:extLst>
                </a:gridCol>
              </a:tblGrid>
              <a:tr h="207141">
                <a:tc gridSpan="2">
                  <a:txBody>
                    <a:bodyPr/>
                    <a:lstStyle/>
                    <a:p>
                      <a:pPr algn="ctr" fontAlgn="ctr"/>
                      <a:r>
                        <a:rPr lang="en-US" sz="1000" u="none" strike="noStrike" dirty="0">
                          <a:effectLst/>
                        </a:rPr>
                        <a:t>Component </a:t>
                      </a:r>
                      <a:r>
                        <a:rPr lang="en-US" sz="1000" u="none" strike="noStrike" dirty="0" err="1">
                          <a:effectLst/>
                        </a:rPr>
                        <a:t>Matrix</a:t>
                      </a:r>
                      <a:r>
                        <a:rPr lang="en-US" sz="1000" u="none" strike="noStrike" baseline="30000" dirty="0" err="1">
                          <a:effectLst/>
                        </a:rPr>
                        <a:t>a</a:t>
                      </a:r>
                      <a:endParaRPr lang="en-US" sz="1000" b="1" i="0" u="none" strike="noStrike" dirty="0">
                        <a:solidFill>
                          <a:srgbClr val="000000"/>
                        </a:solidFill>
                        <a:effectLst/>
                        <a:latin typeface="Arial Bold" panose="020B0704020202020204" pitchFamily="34" charset="0"/>
                      </a:endParaRPr>
                    </a:p>
                  </a:txBody>
                  <a:tcPr marL="126257" marR="126257" marT="63129" marB="63129" anchor="ctr"/>
                </a:tc>
                <a:tc hMerge="1">
                  <a:txBody>
                    <a:bodyPr/>
                    <a:lstStyle/>
                    <a:p>
                      <a:endParaRPr lang="en-US"/>
                    </a:p>
                  </a:txBody>
                  <a:tcPr/>
                </a:tc>
                <a:extLst>
                  <a:ext uri="{0D108BD9-81ED-4DB2-BD59-A6C34878D82A}">
                    <a16:rowId xmlns:a16="http://schemas.microsoft.com/office/drawing/2014/main" val="308110210"/>
                  </a:ext>
                </a:extLst>
              </a:tr>
              <a:tr h="335372">
                <a:tc rowSpan="2">
                  <a:txBody>
                    <a:bodyPr/>
                    <a:lstStyle/>
                    <a:p>
                      <a:pPr algn="ctr" fontAlgn="b"/>
                      <a:r>
                        <a:rPr lang="en-US" sz="1000" u="none" strike="noStrike" dirty="0">
                          <a:effectLst/>
                        </a:rPr>
                        <a:t> </a:t>
                      </a:r>
                      <a:endParaRPr lang="en-US" sz="1000" b="0" i="0" u="none" strike="noStrike" dirty="0">
                        <a:solidFill>
                          <a:srgbClr val="000000"/>
                        </a:solidFill>
                        <a:effectLst/>
                        <a:latin typeface="Arial" panose="020B0604020202020204" pitchFamily="34" charset="0"/>
                      </a:endParaRPr>
                    </a:p>
                  </a:txBody>
                  <a:tcPr marL="126257" marR="126257" marT="63129" marB="63129" anchor="b"/>
                </a:tc>
                <a:tc>
                  <a:txBody>
                    <a:bodyPr/>
                    <a:lstStyle/>
                    <a:p>
                      <a:pPr algn="ctr" fontAlgn="b"/>
                      <a:r>
                        <a:rPr lang="en-US" sz="1000" u="none" strike="noStrike" dirty="0">
                          <a:effectLst/>
                        </a:rPr>
                        <a:t>Component</a:t>
                      </a:r>
                      <a:endParaRPr lang="en-US" sz="1000" b="0" i="0" u="none" strike="noStrike" dirty="0">
                        <a:solidFill>
                          <a:srgbClr val="000000"/>
                        </a:solidFill>
                        <a:effectLst/>
                        <a:latin typeface="Arial" panose="020B0604020202020204" pitchFamily="34" charset="0"/>
                      </a:endParaRPr>
                    </a:p>
                  </a:txBody>
                  <a:tcPr marL="9864" marR="9864" marT="9864" marB="0" anchor="b"/>
                </a:tc>
                <a:extLst>
                  <a:ext uri="{0D108BD9-81ED-4DB2-BD59-A6C34878D82A}">
                    <a16:rowId xmlns:a16="http://schemas.microsoft.com/office/drawing/2014/main" val="2881603991"/>
                  </a:ext>
                </a:extLst>
              </a:tr>
              <a:tr h="335372">
                <a:tc vMerge="1">
                  <a:txBody>
                    <a:bodyPr/>
                    <a:lstStyle/>
                    <a:p>
                      <a:endParaRPr lang="en-US"/>
                    </a:p>
                  </a:txBody>
                  <a:tcPr/>
                </a:tc>
                <a:tc>
                  <a:txBody>
                    <a:bodyPr/>
                    <a:lstStyle/>
                    <a:p>
                      <a:pPr algn="ctr" fontAlgn="b"/>
                      <a:r>
                        <a:rPr lang="en-US" sz="1000" u="none" strike="noStrike" dirty="0">
                          <a:effectLst/>
                        </a:rPr>
                        <a:t>1</a:t>
                      </a:r>
                      <a:endParaRPr lang="en-US" sz="1000" b="0" i="0" u="none" strike="noStrike" dirty="0">
                        <a:solidFill>
                          <a:srgbClr val="000000"/>
                        </a:solidFill>
                        <a:effectLst/>
                        <a:latin typeface="Arial" panose="020B0604020202020204" pitchFamily="34" charset="0"/>
                      </a:endParaRPr>
                    </a:p>
                  </a:txBody>
                  <a:tcPr marL="9864" marR="9864" marT="9864" marB="0" anchor="b"/>
                </a:tc>
                <a:extLst>
                  <a:ext uri="{0D108BD9-81ED-4DB2-BD59-A6C34878D82A}">
                    <a16:rowId xmlns:a16="http://schemas.microsoft.com/office/drawing/2014/main" val="2969815883"/>
                  </a:ext>
                </a:extLst>
              </a:tr>
              <a:tr h="207141">
                <a:tc>
                  <a:txBody>
                    <a:bodyPr/>
                    <a:lstStyle/>
                    <a:p>
                      <a:pPr algn="ctr" fontAlgn="t"/>
                      <a:r>
                        <a:rPr lang="en-US" sz="1000" u="none" strike="noStrike" dirty="0">
                          <a:effectLst/>
                        </a:rPr>
                        <a:t>PC</a:t>
                      </a:r>
                      <a:endParaRPr lang="en-US" sz="1000" b="0" i="0" u="none" strike="noStrike" dirty="0">
                        <a:solidFill>
                          <a:srgbClr val="000000"/>
                        </a:solidFill>
                        <a:effectLst/>
                        <a:latin typeface="Arial" panose="020B0604020202020204" pitchFamily="34" charset="0"/>
                      </a:endParaRPr>
                    </a:p>
                  </a:txBody>
                  <a:tcPr marL="9864" marR="9864" marT="9864" marB="0"/>
                </a:tc>
                <a:tc>
                  <a:txBody>
                    <a:bodyPr/>
                    <a:lstStyle/>
                    <a:p>
                      <a:pPr algn="ctr" fontAlgn="ctr"/>
                      <a:r>
                        <a:rPr lang="en-US" sz="1000" u="none" strike="noStrike" dirty="0">
                          <a:effectLst/>
                        </a:rPr>
                        <a:t>.682</a:t>
                      </a:r>
                      <a:endParaRPr lang="en-US" sz="1000" b="0" i="0" u="none" strike="noStrike" dirty="0">
                        <a:solidFill>
                          <a:srgbClr val="000000"/>
                        </a:solidFill>
                        <a:effectLst/>
                        <a:latin typeface="Arial" panose="020B0604020202020204" pitchFamily="34" charset="0"/>
                      </a:endParaRPr>
                    </a:p>
                  </a:txBody>
                  <a:tcPr marL="9864" marR="9864" marT="9864" marB="0" anchor="ctr"/>
                </a:tc>
                <a:extLst>
                  <a:ext uri="{0D108BD9-81ED-4DB2-BD59-A6C34878D82A}">
                    <a16:rowId xmlns:a16="http://schemas.microsoft.com/office/drawing/2014/main" val="3291827262"/>
                  </a:ext>
                </a:extLst>
              </a:tr>
              <a:tr h="197277">
                <a:tc>
                  <a:txBody>
                    <a:bodyPr/>
                    <a:lstStyle/>
                    <a:p>
                      <a:pPr algn="ctr" fontAlgn="t"/>
                      <a:r>
                        <a:rPr lang="en-US" sz="1000" u="none" strike="noStrike">
                          <a:effectLst/>
                        </a:rPr>
                        <a:t>SPHONE</a:t>
                      </a:r>
                      <a:endParaRPr lang="en-US" sz="1000" b="0" i="0" u="none" strike="noStrike">
                        <a:solidFill>
                          <a:srgbClr val="000000"/>
                        </a:solidFill>
                        <a:effectLst/>
                        <a:latin typeface="Arial" panose="020B0604020202020204" pitchFamily="34" charset="0"/>
                      </a:endParaRPr>
                    </a:p>
                  </a:txBody>
                  <a:tcPr marL="9864" marR="9864" marT="9864" marB="0"/>
                </a:tc>
                <a:tc>
                  <a:txBody>
                    <a:bodyPr/>
                    <a:lstStyle/>
                    <a:p>
                      <a:pPr algn="ctr" fontAlgn="ctr"/>
                      <a:r>
                        <a:rPr lang="en-US" sz="1000" u="none" strike="noStrike" dirty="0">
                          <a:effectLst/>
                        </a:rPr>
                        <a:t>.799</a:t>
                      </a:r>
                      <a:endParaRPr lang="en-US" sz="1000" b="0" i="0" u="none" strike="noStrike" dirty="0">
                        <a:solidFill>
                          <a:srgbClr val="000000"/>
                        </a:solidFill>
                        <a:effectLst/>
                        <a:latin typeface="Arial" panose="020B0604020202020204" pitchFamily="34" charset="0"/>
                      </a:endParaRPr>
                    </a:p>
                  </a:txBody>
                  <a:tcPr marL="9864" marR="9864" marT="9864" marB="0" anchor="ctr"/>
                </a:tc>
                <a:extLst>
                  <a:ext uri="{0D108BD9-81ED-4DB2-BD59-A6C34878D82A}">
                    <a16:rowId xmlns:a16="http://schemas.microsoft.com/office/drawing/2014/main" val="2952443824"/>
                  </a:ext>
                </a:extLst>
              </a:tr>
              <a:tr h="207141">
                <a:tc>
                  <a:txBody>
                    <a:bodyPr/>
                    <a:lstStyle/>
                    <a:p>
                      <a:pPr algn="ctr" fontAlgn="t"/>
                      <a:r>
                        <a:rPr lang="en-US" sz="1000" u="none" strike="noStrike">
                          <a:effectLst/>
                        </a:rPr>
                        <a:t>TAB</a:t>
                      </a:r>
                      <a:endParaRPr lang="en-US" sz="1000" b="0" i="0" u="none" strike="noStrike">
                        <a:solidFill>
                          <a:srgbClr val="000000"/>
                        </a:solidFill>
                        <a:effectLst/>
                        <a:latin typeface="Arial" panose="020B0604020202020204" pitchFamily="34" charset="0"/>
                      </a:endParaRPr>
                    </a:p>
                  </a:txBody>
                  <a:tcPr marL="9864" marR="9864" marT="9864" marB="0"/>
                </a:tc>
                <a:tc>
                  <a:txBody>
                    <a:bodyPr/>
                    <a:lstStyle/>
                    <a:p>
                      <a:pPr algn="ctr" fontAlgn="ctr"/>
                      <a:r>
                        <a:rPr lang="en-US" sz="1000" u="none" strike="noStrike" dirty="0">
                          <a:effectLst/>
                        </a:rPr>
                        <a:t>.714</a:t>
                      </a:r>
                      <a:endParaRPr lang="en-US" sz="1000" b="0" i="0" u="none" strike="noStrike" dirty="0">
                        <a:solidFill>
                          <a:srgbClr val="000000"/>
                        </a:solidFill>
                        <a:effectLst/>
                        <a:latin typeface="Arial" panose="020B0604020202020204" pitchFamily="34" charset="0"/>
                      </a:endParaRPr>
                    </a:p>
                  </a:txBody>
                  <a:tcPr marL="9864" marR="9864" marT="9864" marB="0" anchor="ctr"/>
                </a:tc>
                <a:extLst>
                  <a:ext uri="{0D108BD9-81ED-4DB2-BD59-A6C34878D82A}">
                    <a16:rowId xmlns:a16="http://schemas.microsoft.com/office/drawing/2014/main" val="3518601850"/>
                  </a:ext>
                </a:extLst>
              </a:tr>
              <a:tr h="304465">
                <a:tc gridSpan="2">
                  <a:txBody>
                    <a:bodyPr/>
                    <a:lstStyle/>
                    <a:p>
                      <a:pPr algn="ctr" fontAlgn="t"/>
                      <a:r>
                        <a:rPr lang="en-US" sz="1000" u="none" strike="noStrike" dirty="0">
                          <a:effectLst/>
                        </a:rPr>
                        <a:t>Extraction Method: Principal Component Analysis.</a:t>
                      </a:r>
                      <a:endParaRPr lang="en-US" sz="1000" b="0" i="0" u="none" strike="noStrike" dirty="0">
                        <a:solidFill>
                          <a:srgbClr val="000000"/>
                        </a:solidFill>
                        <a:effectLst/>
                        <a:latin typeface="Arial" panose="020B0604020202020204" pitchFamily="34" charset="0"/>
                      </a:endParaRPr>
                    </a:p>
                  </a:txBody>
                  <a:tcPr marL="126257" marR="126257" marT="63129" marB="63129"/>
                </a:tc>
                <a:tc hMerge="1">
                  <a:txBody>
                    <a:bodyPr/>
                    <a:lstStyle/>
                    <a:p>
                      <a:endParaRPr lang="en-US"/>
                    </a:p>
                  </a:txBody>
                  <a:tcPr/>
                </a:tc>
                <a:extLst>
                  <a:ext uri="{0D108BD9-81ED-4DB2-BD59-A6C34878D82A}">
                    <a16:rowId xmlns:a16="http://schemas.microsoft.com/office/drawing/2014/main" val="2152515355"/>
                  </a:ext>
                </a:extLst>
              </a:tr>
              <a:tr h="197277">
                <a:tc gridSpan="2">
                  <a:txBody>
                    <a:bodyPr/>
                    <a:lstStyle/>
                    <a:p>
                      <a:pPr algn="ctr" fontAlgn="t"/>
                      <a:r>
                        <a:rPr lang="en-US" sz="1000" u="none" strike="noStrike" dirty="0">
                          <a:effectLst/>
                        </a:rPr>
                        <a:t>a. 1 components extracted.</a:t>
                      </a:r>
                      <a:endParaRPr lang="en-US" sz="1000" b="0" i="0" u="none" strike="noStrike" dirty="0">
                        <a:solidFill>
                          <a:srgbClr val="000000"/>
                        </a:solidFill>
                        <a:effectLst/>
                        <a:latin typeface="Arial" panose="020B0604020202020204" pitchFamily="34" charset="0"/>
                      </a:endParaRPr>
                    </a:p>
                  </a:txBody>
                  <a:tcPr marL="126257" marR="126257" marT="63129" marB="63129"/>
                </a:tc>
                <a:tc hMerge="1">
                  <a:txBody>
                    <a:bodyPr/>
                    <a:lstStyle/>
                    <a:p>
                      <a:endParaRPr lang="en-US"/>
                    </a:p>
                  </a:txBody>
                  <a:tcPr/>
                </a:tc>
                <a:extLst>
                  <a:ext uri="{0D108BD9-81ED-4DB2-BD59-A6C34878D82A}">
                    <a16:rowId xmlns:a16="http://schemas.microsoft.com/office/drawing/2014/main" val="2848067770"/>
                  </a:ext>
                </a:extLst>
              </a:tr>
            </a:tbl>
          </a:graphicData>
        </a:graphic>
      </p:graphicFrame>
      <p:graphicFrame>
        <p:nvGraphicFramePr>
          <p:cNvPr id="6" name="Chart 5">
            <a:extLst>
              <a:ext uri="{FF2B5EF4-FFF2-40B4-BE49-F238E27FC236}">
                <a16:creationId xmlns:a16="http://schemas.microsoft.com/office/drawing/2014/main" id="{7853A6A4-AECB-4905-9793-146D152D139A}"/>
              </a:ext>
            </a:extLst>
          </p:cNvPr>
          <p:cNvGraphicFramePr>
            <a:graphicFrameLocks/>
          </p:cNvGraphicFramePr>
          <p:nvPr>
            <p:extLst/>
          </p:nvPr>
        </p:nvGraphicFramePr>
        <p:xfrm>
          <a:off x="4372689" y="2346007"/>
          <a:ext cx="3918452" cy="2660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778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Presentation Layout</a:t>
            </a:r>
          </a:p>
        </p:txBody>
      </p:sp>
      <p:sp>
        <p:nvSpPr>
          <p:cNvPr id="10" name="Content Placeholder 9"/>
          <p:cNvSpPr>
            <a:spLocks noGrp="1"/>
          </p:cNvSpPr>
          <p:nvPr>
            <p:ph idx="1"/>
          </p:nvPr>
        </p:nvSpPr>
        <p:spPr/>
        <p:txBody>
          <a:bodyPr/>
          <a:lstStyle/>
          <a:p>
            <a:r>
              <a:rPr lang="en-US" dirty="0"/>
              <a:t>Introduction &amp; Literature Review</a:t>
            </a:r>
          </a:p>
          <a:p>
            <a:r>
              <a:rPr lang="en-US" dirty="0"/>
              <a:t>2018 National Household Travel Survey (NHTS) Data</a:t>
            </a:r>
          </a:p>
          <a:p>
            <a:r>
              <a:rPr lang="en-US" dirty="0"/>
              <a:t>Auto-dependency measurement</a:t>
            </a:r>
          </a:p>
          <a:p>
            <a:r>
              <a:rPr lang="en-US" dirty="0"/>
              <a:t>Methodology</a:t>
            </a:r>
          </a:p>
          <a:p>
            <a:r>
              <a:rPr lang="en-US" dirty="0"/>
              <a:t>Model Results</a:t>
            </a:r>
          </a:p>
          <a:p>
            <a:r>
              <a:rPr lang="en-US" dirty="0"/>
              <a:t>Recommendations for Future Research</a:t>
            </a:r>
          </a:p>
          <a:p>
            <a:endParaRPr lang="en-US" dirty="0"/>
          </a:p>
        </p:txBody>
      </p:sp>
      <p:sp>
        <p:nvSpPr>
          <p:cNvPr id="7" name="Slide Number Placeholder 6"/>
          <p:cNvSpPr>
            <a:spLocks noGrp="1"/>
          </p:cNvSpPr>
          <p:nvPr>
            <p:ph type="sldNum" sz="quarter" idx="4"/>
          </p:nvPr>
        </p:nvSpPr>
        <p:spPr/>
        <p:txBody>
          <a:bodyPr/>
          <a:lstStyle/>
          <a:p>
            <a:fld id="{75472711-4FCB-2141-A321-C0607E714264}" type="slidenum">
              <a:rPr lang="en-US" smtClean="0"/>
              <a:pPr/>
              <a:t>2</a:t>
            </a:fld>
            <a:endParaRPr lang="en-US" dirty="0"/>
          </a:p>
        </p:txBody>
      </p:sp>
    </p:spTree>
    <p:extLst>
      <p:ext uri="{BB962C8B-B14F-4D97-AF65-F5344CB8AC3E}">
        <p14:creationId xmlns:p14="http://schemas.microsoft.com/office/powerpoint/2010/main" val="1937231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Classification Algorithm: Ordered logistic regression</a:t>
            </a:r>
          </a:p>
        </p:txBody>
      </p:sp>
      <p:sp>
        <p:nvSpPr>
          <p:cNvPr id="10" name="Content Placeholder 9"/>
          <p:cNvSpPr>
            <a:spLocks noGrp="1"/>
          </p:cNvSpPr>
          <p:nvPr>
            <p:ph idx="1"/>
          </p:nvPr>
        </p:nvSpPr>
        <p:spPr/>
        <p:txBody>
          <a:bodyPr/>
          <a:lstStyle/>
          <a:p>
            <a:endParaRPr lang="en-US" dirty="0"/>
          </a:p>
        </p:txBody>
      </p:sp>
      <p:sp>
        <p:nvSpPr>
          <p:cNvPr id="7" name="Slide Number Placeholder 6"/>
          <p:cNvSpPr>
            <a:spLocks noGrp="1"/>
          </p:cNvSpPr>
          <p:nvPr>
            <p:ph type="sldNum" sz="quarter" idx="4"/>
          </p:nvPr>
        </p:nvSpPr>
        <p:spPr/>
        <p:txBody>
          <a:bodyPr/>
          <a:lstStyle/>
          <a:p>
            <a:fld id="{75472711-4FCB-2141-A321-C0607E714264}" type="slidenum">
              <a:rPr lang="en-US" smtClean="0"/>
              <a:pPr/>
              <a:t>20</a:t>
            </a:fld>
            <a:endParaRPr lang="en-US" dirty="0"/>
          </a:p>
        </p:txBody>
      </p:sp>
      <p:graphicFrame>
        <p:nvGraphicFramePr>
          <p:cNvPr id="5" name="Table 4">
            <a:extLst>
              <a:ext uri="{FF2B5EF4-FFF2-40B4-BE49-F238E27FC236}">
                <a16:creationId xmlns:a16="http://schemas.microsoft.com/office/drawing/2014/main" id="{65862F15-528F-408F-89A7-023F53D90EE3}"/>
              </a:ext>
            </a:extLst>
          </p:cNvPr>
          <p:cNvGraphicFramePr>
            <a:graphicFrameLocks noGrp="1"/>
          </p:cNvGraphicFramePr>
          <p:nvPr>
            <p:extLst>
              <p:ext uri="{D42A27DB-BD31-4B8C-83A1-F6EECF244321}">
                <p14:modId xmlns:p14="http://schemas.microsoft.com/office/powerpoint/2010/main" val="2805462749"/>
              </p:ext>
            </p:extLst>
          </p:nvPr>
        </p:nvGraphicFramePr>
        <p:xfrm>
          <a:off x="3783435" y="1540114"/>
          <a:ext cx="4852564" cy="4806116"/>
        </p:xfrm>
        <a:graphic>
          <a:graphicData uri="http://schemas.openxmlformats.org/drawingml/2006/table">
            <a:tbl>
              <a:tblPr firstRow="1" bandRow="1">
                <a:tableStyleId>{5C22544A-7EE6-4342-B048-85BDC9FD1C3A}</a:tableStyleId>
              </a:tblPr>
              <a:tblGrid>
                <a:gridCol w="1438704">
                  <a:extLst>
                    <a:ext uri="{9D8B030D-6E8A-4147-A177-3AD203B41FA5}">
                      <a16:colId xmlns:a16="http://schemas.microsoft.com/office/drawing/2014/main" val="358943416"/>
                    </a:ext>
                  </a:extLst>
                </a:gridCol>
                <a:gridCol w="2438701">
                  <a:extLst>
                    <a:ext uri="{9D8B030D-6E8A-4147-A177-3AD203B41FA5}">
                      <a16:colId xmlns:a16="http://schemas.microsoft.com/office/drawing/2014/main" val="3506913507"/>
                    </a:ext>
                  </a:extLst>
                </a:gridCol>
                <a:gridCol w="527430">
                  <a:extLst>
                    <a:ext uri="{9D8B030D-6E8A-4147-A177-3AD203B41FA5}">
                      <a16:colId xmlns:a16="http://schemas.microsoft.com/office/drawing/2014/main" val="236790972"/>
                    </a:ext>
                  </a:extLst>
                </a:gridCol>
                <a:gridCol w="447729">
                  <a:extLst>
                    <a:ext uri="{9D8B030D-6E8A-4147-A177-3AD203B41FA5}">
                      <a16:colId xmlns:a16="http://schemas.microsoft.com/office/drawing/2014/main" val="1529223479"/>
                    </a:ext>
                  </a:extLst>
                </a:gridCol>
              </a:tblGrid>
              <a:tr h="133884">
                <a:tc>
                  <a:txBody>
                    <a:bodyPr/>
                    <a:lstStyle/>
                    <a:p>
                      <a:pPr algn="ctr"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570" marR="2570" marT="2570" marB="0" anchor="ctr"/>
                </a:tc>
                <a:tc>
                  <a:txBody>
                    <a:bodyPr/>
                    <a:lstStyle/>
                    <a:p>
                      <a:pPr algn="l" fontAlgn="b"/>
                      <a:r>
                        <a:rPr lang="en-US" sz="800" u="none" strike="noStrike">
                          <a:effectLst/>
                        </a:rPr>
                        <a:t>Parameter</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Estimate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z-value</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887205098"/>
                  </a:ext>
                </a:extLst>
              </a:tr>
              <a:tr h="133884">
                <a:tc rowSpan="2">
                  <a:txBody>
                    <a:bodyPr/>
                    <a:lstStyle/>
                    <a:p>
                      <a:pPr algn="ctr" fontAlgn="ctr"/>
                      <a:r>
                        <a:rPr lang="en-US" sz="800" u="none" strike="noStrike">
                          <a:effectLst/>
                        </a:rPr>
                        <a:t>Demographic Attributes</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Age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-0.055</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-66.44</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662704976"/>
                  </a:ext>
                </a:extLst>
              </a:tr>
              <a:tr h="133884">
                <a:tc vMerge="1">
                  <a:txBody>
                    <a:bodyPr/>
                    <a:lstStyle/>
                    <a:p>
                      <a:endParaRPr lang="en-US"/>
                    </a:p>
                  </a:txBody>
                  <a:tcPr/>
                </a:tc>
                <a:tc>
                  <a:txBody>
                    <a:bodyPr/>
                    <a:lstStyle/>
                    <a:p>
                      <a:pPr algn="l" fontAlgn="b"/>
                      <a:r>
                        <a:rPr lang="en-US" sz="800" u="none" strike="noStrike">
                          <a:effectLst/>
                        </a:rPr>
                        <a:t>Gender = male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0.198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9.43</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613809726"/>
                  </a:ext>
                </a:extLst>
              </a:tr>
              <a:tr h="133884">
                <a:tc rowSpan="3">
                  <a:txBody>
                    <a:bodyPr/>
                    <a:lstStyle/>
                    <a:p>
                      <a:pPr algn="ctr" fontAlgn="ctr"/>
                      <a:r>
                        <a:rPr lang="en-US" sz="800" u="none" strike="noStrike">
                          <a:effectLst/>
                        </a:rPr>
                        <a:t>Education</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Less than high school graduate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-2.090</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-18.63</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487213959"/>
                  </a:ext>
                </a:extLst>
              </a:tr>
              <a:tr h="133884">
                <a:tc vMerge="1">
                  <a:txBody>
                    <a:bodyPr/>
                    <a:lstStyle/>
                    <a:p>
                      <a:endParaRPr lang="en-US"/>
                    </a:p>
                  </a:txBody>
                  <a:tcPr/>
                </a:tc>
                <a:tc>
                  <a:txBody>
                    <a:bodyPr/>
                    <a:lstStyle/>
                    <a:p>
                      <a:pPr algn="l" fontAlgn="b"/>
                      <a:r>
                        <a:rPr lang="en-US" sz="800" u="none" strike="noStrike">
                          <a:effectLst/>
                        </a:rPr>
                        <a:t>High school graduate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-0.946</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-17.77</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4207102"/>
                  </a:ext>
                </a:extLst>
              </a:tr>
              <a:tr h="133884">
                <a:tc vMerge="1">
                  <a:txBody>
                    <a:bodyPr/>
                    <a:lstStyle/>
                    <a:p>
                      <a:endParaRPr lang="en-US"/>
                    </a:p>
                  </a:txBody>
                  <a:tcPr/>
                </a:tc>
                <a:tc>
                  <a:txBody>
                    <a:bodyPr/>
                    <a:lstStyle/>
                    <a:p>
                      <a:pPr algn="l" fontAlgn="b"/>
                      <a:r>
                        <a:rPr lang="en-US" sz="800" u="none" strike="noStrike">
                          <a:effectLst/>
                        </a:rPr>
                        <a:t>Some college or associate degree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-0.438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-14.72</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845979801"/>
                  </a:ext>
                </a:extLst>
              </a:tr>
              <a:tr h="133884">
                <a:tc>
                  <a:txBody>
                    <a:bodyPr/>
                    <a:lstStyle/>
                    <a:p>
                      <a:pPr algn="ctr" fontAlgn="ctr"/>
                      <a:r>
                        <a:rPr lang="en-US" sz="800" u="none" strike="noStrike">
                          <a:effectLst/>
                        </a:rPr>
                        <a:t>Ethnicity</a:t>
                      </a:r>
                      <a:endParaRPr lang="en-US" sz="800" b="0" i="0" u="none" strike="noStrike">
                        <a:solidFill>
                          <a:srgbClr val="000000"/>
                        </a:solidFill>
                        <a:effectLst/>
                        <a:latin typeface="Times New Roman" panose="02020603050405020304" pitchFamily="18" charset="0"/>
                      </a:endParaRPr>
                    </a:p>
                  </a:txBody>
                  <a:tcPr marL="2570" marR="2570" marT="2570" marB="0" anchor="ctr"/>
                </a:tc>
                <a:tc>
                  <a:txBody>
                    <a:bodyPr/>
                    <a:lstStyle/>
                    <a:p>
                      <a:pPr algn="l" fontAlgn="b"/>
                      <a:r>
                        <a:rPr lang="en-US" sz="800" u="none" strike="noStrike">
                          <a:effectLst/>
                        </a:rPr>
                        <a:t>Asian</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-0.238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-5.16</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1547958676"/>
                  </a:ext>
                </a:extLst>
              </a:tr>
              <a:tr h="133884">
                <a:tc rowSpan="3">
                  <a:txBody>
                    <a:bodyPr/>
                    <a:lstStyle/>
                    <a:p>
                      <a:pPr algn="ctr" fontAlgn="ctr"/>
                      <a:r>
                        <a:rPr lang="en-US" sz="800" u="none" strike="noStrike" dirty="0">
                          <a:effectLst/>
                        </a:rPr>
                        <a:t>Household structure</a:t>
                      </a:r>
                      <a:endParaRPr lang="en-US" sz="800" b="0" i="0" u="none" strike="noStrike" dirty="0">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Household Size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-0.356</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-21.85</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599232667"/>
                  </a:ext>
                </a:extLst>
              </a:tr>
              <a:tr h="133884">
                <a:tc vMerge="1">
                  <a:txBody>
                    <a:bodyPr/>
                    <a:lstStyle/>
                    <a:p>
                      <a:endParaRPr lang="en-US"/>
                    </a:p>
                  </a:txBody>
                  <a:tcPr/>
                </a:tc>
                <a:tc>
                  <a:txBody>
                    <a:bodyPr/>
                    <a:lstStyle/>
                    <a:p>
                      <a:pPr algn="l" fontAlgn="b"/>
                      <a:r>
                        <a:rPr lang="en-US" sz="800" u="none" strike="noStrike">
                          <a:effectLst/>
                        </a:rPr>
                        <a:t>Number of adults in houshold</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-0.108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-4.31</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689975782"/>
                  </a:ext>
                </a:extLst>
              </a:tr>
              <a:tr h="133884">
                <a:tc vMerge="1">
                  <a:txBody>
                    <a:bodyPr/>
                    <a:lstStyle/>
                    <a:p>
                      <a:endParaRPr lang="en-US"/>
                    </a:p>
                  </a:txBody>
                  <a:tcPr/>
                </a:tc>
                <a:tc>
                  <a:txBody>
                    <a:bodyPr/>
                    <a:lstStyle/>
                    <a:p>
                      <a:pPr algn="l" fontAlgn="b"/>
                      <a:r>
                        <a:rPr lang="en-US" sz="800" u="none" strike="noStrike">
                          <a:effectLst/>
                        </a:rPr>
                        <a:t>Number of kids 0-4 years old in household</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-0.081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-2.58</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841323153"/>
                  </a:ext>
                </a:extLst>
              </a:tr>
              <a:tr h="133884">
                <a:tc rowSpan="9">
                  <a:txBody>
                    <a:bodyPr/>
                    <a:lstStyle/>
                    <a:p>
                      <a:pPr algn="ctr" fontAlgn="ctr"/>
                      <a:r>
                        <a:rPr lang="en-US" sz="800" u="none" strike="noStrike">
                          <a:effectLst/>
                        </a:rPr>
                        <a:t>Household Income</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Less than $10k</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-0.124</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-1.31</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866378058"/>
                  </a:ext>
                </a:extLst>
              </a:tr>
              <a:tr h="133884">
                <a:tc vMerge="1">
                  <a:txBody>
                    <a:bodyPr/>
                    <a:lstStyle/>
                    <a:p>
                      <a:endParaRPr lang="en-US"/>
                    </a:p>
                  </a:txBody>
                  <a:tcPr/>
                </a:tc>
                <a:tc>
                  <a:txBody>
                    <a:bodyPr/>
                    <a:lstStyle/>
                    <a:p>
                      <a:pPr algn="l" fontAlgn="b"/>
                      <a:r>
                        <a:rPr lang="en-US" sz="800" u="none" strike="noStrike" dirty="0">
                          <a:effectLst/>
                        </a:rPr>
                        <a:t>$10-15k</a:t>
                      </a:r>
                      <a:endParaRPr lang="en-US" sz="800" b="0" i="0" u="none" strike="noStrike" dirty="0">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-0.291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-2.73</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085333105"/>
                  </a:ext>
                </a:extLst>
              </a:tr>
              <a:tr h="133884">
                <a:tc vMerge="1">
                  <a:txBody>
                    <a:bodyPr/>
                    <a:lstStyle/>
                    <a:p>
                      <a:endParaRPr lang="en-US"/>
                    </a:p>
                  </a:txBody>
                  <a:tcPr/>
                </a:tc>
                <a:tc>
                  <a:txBody>
                    <a:bodyPr/>
                    <a:lstStyle/>
                    <a:p>
                      <a:pPr algn="l" fontAlgn="b"/>
                      <a:r>
                        <a:rPr lang="en-US" sz="800" u="none" strike="noStrike" dirty="0">
                          <a:effectLst/>
                        </a:rPr>
                        <a:t>$15-25k</a:t>
                      </a:r>
                      <a:endParaRPr lang="en-US" sz="800" b="0" i="0" u="none" strike="noStrike" dirty="0">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-0.265</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-3.64</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610875982"/>
                  </a:ext>
                </a:extLst>
              </a:tr>
              <a:tr h="133884">
                <a:tc vMerge="1">
                  <a:txBody>
                    <a:bodyPr/>
                    <a:lstStyle/>
                    <a:p>
                      <a:endParaRPr lang="en-US"/>
                    </a:p>
                  </a:txBody>
                  <a:tcPr/>
                </a:tc>
                <a:tc>
                  <a:txBody>
                    <a:bodyPr/>
                    <a:lstStyle/>
                    <a:p>
                      <a:pPr algn="l" fontAlgn="b"/>
                      <a:r>
                        <a:rPr lang="en-US" sz="800" u="none" strike="noStrike" dirty="0">
                          <a:effectLst/>
                        </a:rPr>
                        <a:t>$25-35k</a:t>
                      </a:r>
                      <a:endParaRPr lang="en-US" sz="800" b="0" i="0" u="none" strike="noStrike" dirty="0">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-0.355</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-5.57</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1127070623"/>
                  </a:ext>
                </a:extLst>
              </a:tr>
              <a:tr h="133884">
                <a:tc vMerge="1">
                  <a:txBody>
                    <a:bodyPr/>
                    <a:lstStyle/>
                    <a:p>
                      <a:endParaRPr lang="en-US"/>
                    </a:p>
                  </a:txBody>
                  <a:tcPr/>
                </a:tc>
                <a:tc>
                  <a:txBody>
                    <a:bodyPr/>
                    <a:lstStyle/>
                    <a:p>
                      <a:pPr algn="l" fontAlgn="b"/>
                      <a:r>
                        <a:rPr lang="en-US" sz="800" u="none" strike="noStrike">
                          <a:effectLst/>
                        </a:rPr>
                        <a:t>$35-50k</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-0.228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-4.62</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186430068"/>
                  </a:ext>
                </a:extLst>
              </a:tr>
              <a:tr h="133884">
                <a:tc vMerge="1">
                  <a:txBody>
                    <a:bodyPr/>
                    <a:lstStyle/>
                    <a:p>
                      <a:endParaRPr lang="en-US"/>
                    </a:p>
                  </a:txBody>
                  <a:tcPr/>
                </a:tc>
                <a:tc>
                  <a:txBody>
                    <a:bodyPr/>
                    <a:lstStyle/>
                    <a:p>
                      <a:pPr algn="l" fontAlgn="b"/>
                      <a:r>
                        <a:rPr lang="en-US" sz="800" u="none" strike="noStrike">
                          <a:effectLst/>
                        </a:rPr>
                        <a:t>$100-125k</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0.311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8.51</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105335679"/>
                  </a:ext>
                </a:extLst>
              </a:tr>
              <a:tr h="133884">
                <a:tc vMerge="1">
                  <a:txBody>
                    <a:bodyPr/>
                    <a:lstStyle/>
                    <a:p>
                      <a:endParaRPr lang="en-US"/>
                    </a:p>
                  </a:txBody>
                  <a:tcPr/>
                </a:tc>
                <a:tc>
                  <a:txBody>
                    <a:bodyPr/>
                    <a:lstStyle/>
                    <a:p>
                      <a:pPr algn="l" fontAlgn="b"/>
                      <a:r>
                        <a:rPr lang="en-US" sz="800" u="none" strike="noStrike">
                          <a:effectLst/>
                        </a:rPr>
                        <a:t>$125-150k</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0.507</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12.45</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1957738820"/>
                  </a:ext>
                </a:extLst>
              </a:tr>
              <a:tr h="133884">
                <a:tc vMerge="1">
                  <a:txBody>
                    <a:bodyPr/>
                    <a:lstStyle/>
                    <a:p>
                      <a:endParaRPr lang="en-US"/>
                    </a:p>
                  </a:txBody>
                  <a:tcPr/>
                </a:tc>
                <a:tc>
                  <a:txBody>
                    <a:bodyPr/>
                    <a:lstStyle/>
                    <a:p>
                      <a:pPr algn="l" fontAlgn="b"/>
                      <a:r>
                        <a:rPr lang="en-US" sz="800" u="none" strike="noStrike">
                          <a:effectLst/>
                        </a:rPr>
                        <a:t>$150-200k</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0.741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19.52</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818097236"/>
                  </a:ext>
                </a:extLst>
              </a:tr>
              <a:tr h="133884">
                <a:tc vMerge="1">
                  <a:txBody>
                    <a:bodyPr/>
                    <a:lstStyle/>
                    <a:p>
                      <a:endParaRPr lang="en-US"/>
                    </a:p>
                  </a:txBody>
                  <a:tcPr/>
                </a:tc>
                <a:tc>
                  <a:txBody>
                    <a:bodyPr/>
                    <a:lstStyle/>
                    <a:p>
                      <a:pPr algn="l" fontAlgn="b"/>
                      <a:r>
                        <a:rPr lang="en-US" sz="800" u="none" strike="noStrike">
                          <a:effectLst/>
                        </a:rPr>
                        <a:t>$200k and above</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1.314</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38.26</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156528122"/>
                  </a:ext>
                </a:extLst>
              </a:tr>
              <a:tr h="133884">
                <a:tc rowSpan="2">
                  <a:txBody>
                    <a:bodyPr/>
                    <a:lstStyle/>
                    <a:p>
                      <a:pPr algn="ctr" fontAlgn="ctr"/>
                      <a:r>
                        <a:rPr lang="en-US" sz="800" u="none" strike="noStrike">
                          <a:effectLst/>
                        </a:rPr>
                        <a:t>Employment type</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Full_time worker</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-0.079</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-1.55</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620458964"/>
                  </a:ext>
                </a:extLst>
              </a:tr>
              <a:tr h="133884">
                <a:tc vMerge="1">
                  <a:txBody>
                    <a:bodyPr/>
                    <a:lstStyle/>
                    <a:p>
                      <a:endParaRPr lang="en-US"/>
                    </a:p>
                  </a:txBody>
                  <a:tcPr/>
                </a:tc>
                <a:tc>
                  <a:txBody>
                    <a:bodyPr/>
                    <a:lstStyle/>
                    <a:p>
                      <a:pPr algn="l" fontAlgn="b"/>
                      <a:r>
                        <a:rPr lang="en-US" sz="800" u="none" strike="noStrike">
                          <a:effectLst/>
                        </a:rPr>
                        <a:t>Part_time worker</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-0.395</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-6.78</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269342957"/>
                  </a:ext>
                </a:extLst>
              </a:tr>
              <a:tr h="133884">
                <a:tc rowSpan="3">
                  <a:txBody>
                    <a:bodyPr/>
                    <a:lstStyle/>
                    <a:p>
                      <a:pPr algn="ctr" fontAlgn="ctr"/>
                      <a:r>
                        <a:rPr lang="en-US" sz="800" u="none" strike="noStrike">
                          <a:effectLst/>
                        </a:rPr>
                        <a:t>Built Environment </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Land use = Urban</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0.857</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20.89</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4182945625"/>
                  </a:ext>
                </a:extLst>
              </a:tr>
              <a:tr h="133884">
                <a:tc vMerge="1">
                  <a:txBody>
                    <a:bodyPr/>
                    <a:lstStyle/>
                    <a:p>
                      <a:endParaRPr lang="en-US"/>
                    </a:p>
                  </a:txBody>
                  <a:tcPr/>
                </a:tc>
                <a:tc>
                  <a:txBody>
                    <a:bodyPr/>
                    <a:lstStyle/>
                    <a:p>
                      <a:pPr algn="l" fontAlgn="b"/>
                      <a:r>
                        <a:rPr lang="en-US" sz="800" u="none" strike="noStrike">
                          <a:effectLst/>
                        </a:rPr>
                        <a:t>MSA of 1 million or more, with rail</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0.267</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9.32</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223315495"/>
                  </a:ext>
                </a:extLst>
              </a:tr>
              <a:tr h="133884">
                <a:tc vMerge="1">
                  <a:txBody>
                    <a:bodyPr/>
                    <a:lstStyle/>
                    <a:p>
                      <a:endParaRPr lang="en-US"/>
                    </a:p>
                  </a:txBody>
                  <a:tcPr/>
                </a:tc>
                <a:tc>
                  <a:txBody>
                    <a:bodyPr/>
                    <a:lstStyle/>
                    <a:p>
                      <a:pPr algn="l" fontAlgn="b"/>
                      <a:r>
                        <a:rPr lang="en-US" sz="800" u="none" strike="noStrike">
                          <a:effectLst/>
                        </a:rPr>
                        <a:t>MSA less than 1 million</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-0.461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-17.29</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745897970"/>
                  </a:ext>
                </a:extLst>
              </a:tr>
              <a:tr h="133884">
                <a:tc rowSpan="5">
                  <a:txBody>
                    <a:bodyPr/>
                    <a:lstStyle/>
                    <a:p>
                      <a:pPr algn="ctr" fontAlgn="ctr"/>
                      <a:r>
                        <a:rPr lang="en-US" sz="800" u="none" strike="noStrike" dirty="0">
                          <a:effectLst/>
                        </a:rPr>
                        <a:t>Auto Dependency Patterns</a:t>
                      </a:r>
                      <a:endParaRPr lang="en-US" sz="800" b="0" i="0" u="none" strike="noStrike" dirty="0">
                        <a:solidFill>
                          <a:srgbClr val="000000"/>
                        </a:solidFill>
                        <a:effectLst/>
                        <a:latin typeface="Times New Roman" panose="02020603050405020304" pitchFamily="18" charset="0"/>
                      </a:endParaRPr>
                    </a:p>
                  </a:txBody>
                  <a:tcPr marL="72052" marR="72052" marT="36026" marB="36026" anchor="ctr"/>
                </a:tc>
                <a:tc>
                  <a:txBody>
                    <a:bodyPr/>
                    <a:lstStyle/>
                    <a:p>
                      <a:pPr algn="l" fontAlgn="ctr"/>
                      <a:r>
                        <a:rPr lang="en-US" sz="800" u="none" strike="noStrike">
                          <a:effectLst/>
                        </a:rPr>
                        <a:t>Factor 1: Car commuter</a:t>
                      </a:r>
                      <a:endParaRPr lang="en-US" sz="800" b="0" i="0" u="none" strike="noStrike">
                        <a:solidFill>
                          <a:srgbClr val="000000"/>
                        </a:solidFill>
                        <a:effectLst/>
                        <a:latin typeface="Times New Roman" panose="02020603050405020304" pitchFamily="18" charset="0"/>
                      </a:endParaRPr>
                    </a:p>
                  </a:txBody>
                  <a:tcPr marL="2570" marR="2570" marT="2570" marB="0" anchor="ctr"/>
                </a:tc>
                <a:tc>
                  <a:txBody>
                    <a:bodyPr/>
                    <a:lstStyle/>
                    <a:p>
                      <a:pPr algn="ctr" fontAlgn="b"/>
                      <a:r>
                        <a:rPr lang="en-US" sz="800" u="none" strike="noStrike">
                          <a:effectLst/>
                        </a:rPr>
                        <a:t>0.040</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2.03</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1270113494"/>
                  </a:ext>
                </a:extLst>
              </a:tr>
              <a:tr h="133884">
                <a:tc vMerge="1">
                  <a:txBody>
                    <a:bodyPr/>
                    <a:lstStyle/>
                    <a:p>
                      <a:endParaRPr lang="en-US"/>
                    </a:p>
                  </a:txBody>
                  <a:tcPr/>
                </a:tc>
                <a:tc>
                  <a:txBody>
                    <a:bodyPr/>
                    <a:lstStyle/>
                    <a:p>
                      <a:pPr algn="l" fontAlgn="ctr"/>
                      <a:r>
                        <a:rPr lang="en-US" sz="800" u="none" strike="noStrike">
                          <a:effectLst/>
                        </a:rPr>
                        <a:t>Factor 2: Flexible work schedule</a:t>
                      </a:r>
                      <a:endParaRPr lang="en-US" sz="800" b="0" i="0" u="none" strike="noStrike">
                        <a:solidFill>
                          <a:srgbClr val="000000"/>
                        </a:solidFill>
                        <a:effectLst/>
                        <a:latin typeface="Times New Roman" panose="02020603050405020304" pitchFamily="18" charset="0"/>
                      </a:endParaRPr>
                    </a:p>
                  </a:txBody>
                  <a:tcPr marL="2570" marR="2570" marT="2570" marB="0" anchor="ctr"/>
                </a:tc>
                <a:tc>
                  <a:txBody>
                    <a:bodyPr/>
                    <a:lstStyle/>
                    <a:p>
                      <a:pPr algn="ctr" fontAlgn="b"/>
                      <a:r>
                        <a:rPr lang="en-US" sz="800" u="none" strike="noStrike">
                          <a:effectLst/>
                        </a:rPr>
                        <a:t>0.281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18.10</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178657126"/>
                  </a:ext>
                </a:extLst>
              </a:tr>
              <a:tr h="133884">
                <a:tc vMerge="1">
                  <a:txBody>
                    <a:bodyPr/>
                    <a:lstStyle/>
                    <a:p>
                      <a:endParaRPr lang="en-US"/>
                    </a:p>
                  </a:txBody>
                  <a:tcPr/>
                </a:tc>
                <a:tc>
                  <a:txBody>
                    <a:bodyPr/>
                    <a:lstStyle/>
                    <a:p>
                      <a:pPr algn="l" fontAlgn="b"/>
                      <a:r>
                        <a:rPr lang="en-US" sz="800" u="none" strike="noStrike">
                          <a:effectLst/>
                        </a:rPr>
                        <a:t>Factor 3: Non-working alternate mode users</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0.257</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24.23</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856944525"/>
                  </a:ext>
                </a:extLst>
              </a:tr>
              <a:tr h="133884">
                <a:tc vMerge="1">
                  <a:txBody>
                    <a:bodyPr/>
                    <a:lstStyle/>
                    <a:p>
                      <a:endParaRPr lang="en-US"/>
                    </a:p>
                  </a:txBody>
                  <a:tcPr/>
                </a:tc>
                <a:tc>
                  <a:txBody>
                    <a:bodyPr/>
                    <a:lstStyle/>
                    <a:p>
                      <a:pPr algn="l" fontAlgn="b"/>
                      <a:r>
                        <a:rPr lang="en-US" sz="800" u="none" strike="noStrike">
                          <a:effectLst/>
                        </a:rPr>
                        <a:t>Factor 4: Non-working car travelers</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-0.209</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-19.72</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2576792417"/>
                  </a:ext>
                </a:extLst>
              </a:tr>
              <a:tr h="133884">
                <a:tc vMerge="1">
                  <a:txBody>
                    <a:bodyPr/>
                    <a:lstStyle/>
                    <a:p>
                      <a:endParaRPr lang="en-US"/>
                    </a:p>
                  </a:txBody>
                  <a:tcPr/>
                </a:tc>
                <a:tc>
                  <a:txBody>
                    <a:bodyPr/>
                    <a:lstStyle/>
                    <a:p>
                      <a:pPr algn="l" fontAlgn="b"/>
                      <a:r>
                        <a:rPr lang="en-US" sz="800" u="none" strike="noStrike">
                          <a:effectLst/>
                        </a:rPr>
                        <a:t>Factor 5: Non-working with frequent daily trips</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0.116</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9.94</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30690242"/>
                  </a:ext>
                </a:extLst>
              </a:tr>
              <a:tr h="133884">
                <a:tc>
                  <a:txBody>
                    <a:bodyPr/>
                    <a:lstStyle/>
                    <a:p>
                      <a:pPr algn="ctr" fontAlgn="ctr"/>
                      <a:r>
                        <a:rPr lang="en-US" sz="800" u="none" strike="noStrike">
                          <a:effectLst/>
                        </a:rPr>
                        <a:t>Other latent factors</a:t>
                      </a:r>
                      <a:endParaRPr lang="en-US" sz="800" b="0" i="0" u="none" strike="noStrike">
                        <a:solidFill>
                          <a:srgbClr val="000000"/>
                        </a:solidFill>
                        <a:effectLst/>
                        <a:latin typeface="Times New Roman" panose="02020603050405020304" pitchFamily="18" charset="0"/>
                      </a:endParaRPr>
                    </a:p>
                  </a:txBody>
                  <a:tcPr marL="2570" marR="2570" marT="2570" marB="0" anchor="ctr"/>
                </a:tc>
                <a:tc>
                  <a:txBody>
                    <a:bodyPr/>
                    <a:lstStyle/>
                    <a:p>
                      <a:pPr algn="l" fontAlgn="b"/>
                      <a:r>
                        <a:rPr lang="en-US" sz="800" u="none" strike="noStrike" dirty="0">
                          <a:effectLst/>
                        </a:rPr>
                        <a:t>Factor 6: Technology savviness</a:t>
                      </a:r>
                      <a:endParaRPr lang="en-US" sz="800" b="0" i="0" u="none" strike="noStrike" dirty="0">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0.462</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22.86</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468065735"/>
                  </a:ext>
                </a:extLst>
              </a:tr>
              <a:tr h="133884">
                <a:tc rowSpan="3">
                  <a:txBody>
                    <a:bodyPr/>
                    <a:lstStyle/>
                    <a:p>
                      <a:pPr algn="ctr" fontAlgn="ctr"/>
                      <a:r>
                        <a:rPr lang="en-US" sz="800" u="none" strike="noStrike">
                          <a:effectLst/>
                        </a:rPr>
                        <a:t>Model Intercepts</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b"/>
                      <a:r>
                        <a:rPr lang="en-US" sz="800" u="none" strike="noStrike">
                          <a:effectLst/>
                        </a:rPr>
                        <a:t>Threshold 1</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0.307</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3.74</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4281142547"/>
                  </a:ext>
                </a:extLst>
              </a:tr>
              <a:tr h="133884">
                <a:tc vMerge="1">
                  <a:txBody>
                    <a:bodyPr/>
                    <a:lstStyle/>
                    <a:p>
                      <a:endParaRPr lang="en-US"/>
                    </a:p>
                  </a:txBody>
                  <a:tcPr/>
                </a:tc>
                <a:tc>
                  <a:txBody>
                    <a:bodyPr/>
                    <a:lstStyle/>
                    <a:p>
                      <a:pPr algn="l" fontAlgn="b"/>
                      <a:r>
                        <a:rPr lang="en-US" sz="800" u="none" strike="noStrike">
                          <a:effectLst/>
                        </a:rPr>
                        <a:t>Threshold 2</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1.663</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89.90</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756046972"/>
                  </a:ext>
                </a:extLst>
              </a:tr>
              <a:tr h="133884">
                <a:tc vMerge="1">
                  <a:txBody>
                    <a:bodyPr/>
                    <a:lstStyle/>
                    <a:p>
                      <a:endParaRPr lang="en-US"/>
                    </a:p>
                  </a:txBody>
                  <a:tcPr/>
                </a:tc>
                <a:tc>
                  <a:txBody>
                    <a:bodyPr/>
                    <a:lstStyle/>
                    <a:p>
                      <a:pPr algn="l" fontAlgn="b"/>
                      <a:r>
                        <a:rPr lang="en-US" sz="800" u="none" strike="noStrike">
                          <a:effectLst/>
                        </a:rPr>
                        <a:t>Threshold 3</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5.338</a:t>
                      </a:r>
                      <a:endParaRPr lang="en-US" sz="800" b="0" i="0" u="none" strike="noStrike">
                        <a:solidFill>
                          <a:srgbClr val="000000"/>
                        </a:solidFill>
                        <a:effectLst/>
                        <a:latin typeface="Times New Roman" panose="02020603050405020304" pitchFamily="18" charset="0"/>
                      </a:endParaRPr>
                    </a:p>
                  </a:txBody>
                  <a:tcPr marL="2570" marR="2570" marT="2570" marB="0" anchor="b"/>
                </a:tc>
                <a:tc>
                  <a:txBody>
                    <a:bodyPr/>
                    <a:lstStyle/>
                    <a:p>
                      <a:pPr algn="ctr" fontAlgn="b"/>
                      <a:r>
                        <a:rPr lang="en-US" sz="800" u="none" strike="noStrike">
                          <a:effectLst/>
                        </a:rPr>
                        <a:t>48.80</a:t>
                      </a:r>
                      <a:endParaRPr lang="en-US" sz="800" b="0" i="0" u="none" strike="noStrike">
                        <a:solidFill>
                          <a:srgbClr val="000000"/>
                        </a:solidFill>
                        <a:effectLst/>
                        <a:latin typeface="Times New Roman" panose="02020603050405020304" pitchFamily="18" charset="0"/>
                      </a:endParaRPr>
                    </a:p>
                  </a:txBody>
                  <a:tcPr marL="2570" marR="2570" marT="2570" marB="0" anchor="b"/>
                </a:tc>
                <a:extLst>
                  <a:ext uri="{0D108BD9-81ED-4DB2-BD59-A6C34878D82A}">
                    <a16:rowId xmlns:a16="http://schemas.microsoft.com/office/drawing/2014/main" val="867696397"/>
                  </a:ext>
                </a:extLst>
              </a:tr>
              <a:tr h="133884">
                <a:tc rowSpan="2">
                  <a:txBody>
                    <a:bodyPr/>
                    <a:lstStyle/>
                    <a:p>
                      <a:pPr algn="ctr" fontAlgn="ctr"/>
                      <a:r>
                        <a:rPr lang="en-US" sz="800" u="none" strike="noStrike">
                          <a:effectLst/>
                        </a:rPr>
                        <a:t>Goodness of fit measures</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a:txBody>
                    <a:bodyPr/>
                    <a:lstStyle/>
                    <a:p>
                      <a:pPr algn="l" fontAlgn="ctr"/>
                      <a:r>
                        <a:rPr lang="en-US" sz="800" u="none" strike="noStrike">
                          <a:effectLst/>
                        </a:rPr>
                        <a:t>Number of Observations</a:t>
                      </a:r>
                      <a:endParaRPr lang="en-US" sz="800" b="0" i="0" u="none" strike="noStrike">
                        <a:solidFill>
                          <a:srgbClr val="000000"/>
                        </a:solidFill>
                        <a:effectLst/>
                        <a:latin typeface="Times New Roman" panose="02020603050405020304" pitchFamily="18" charset="0"/>
                      </a:endParaRPr>
                    </a:p>
                  </a:txBody>
                  <a:tcPr marL="2570" marR="2570" marT="2570" marB="0" anchor="ctr"/>
                </a:tc>
                <a:tc gridSpan="2">
                  <a:txBody>
                    <a:bodyPr/>
                    <a:lstStyle/>
                    <a:p>
                      <a:pPr algn="ctr" fontAlgn="ctr"/>
                      <a:r>
                        <a:rPr lang="en-US" sz="800" u="none" strike="noStrike">
                          <a:effectLst/>
                        </a:rPr>
                        <a:t>134214</a:t>
                      </a:r>
                      <a:endParaRPr lang="en-US" sz="800" b="0" i="0" u="none" strike="noStrike">
                        <a:solidFill>
                          <a:srgbClr val="000000"/>
                        </a:solidFill>
                        <a:effectLst/>
                        <a:latin typeface="Times New Roman" panose="02020603050405020304" pitchFamily="18" charset="0"/>
                      </a:endParaRPr>
                    </a:p>
                  </a:txBody>
                  <a:tcPr marL="72052" marR="72052" marT="36026" marB="36026" anchor="ctr"/>
                </a:tc>
                <a:tc hMerge="1">
                  <a:txBody>
                    <a:bodyPr/>
                    <a:lstStyle/>
                    <a:p>
                      <a:endParaRPr lang="en-US"/>
                    </a:p>
                  </a:txBody>
                  <a:tcPr/>
                </a:tc>
                <a:extLst>
                  <a:ext uri="{0D108BD9-81ED-4DB2-BD59-A6C34878D82A}">
                    <a16:rowId xmlns:a16="http://schemas.microsoft.com/office/drawing/2014/main" val="3350284916"/>
                  </a:ext>
                </a:extLst>
              </a:tr>
              <a:tr h="133884">
                <a:tc vMerge="1">
                  <a:txBody>
                    <a:bodyPr/>
                    <a:lstStyle/>
                    <a:p>
                      <a:endParaRPr lang="en-US"/>
                    </a:p>
                  </a:txBody>
                  <a:tcPr/>
                </a:tc>
                <a:tc>
                  <a:txBody>
                    <a:bodyPr/>
                    <a:lstStyle/>
                    <a:p>
                      <a:pPr algn="l" fontAlgn="ctr"/>
                      <a:r>
                        <a:rPr lang="en-US" sz="800" u="none" strike="noStrike">
                          <a:effectLst/>
                        </a:rPr>
                        <a:t>Log Likelihood</a:t>
                      </a:r>
                      <a:endParaRPr lang="en-US" sz="800" b="0" i="0" u="none" strike="noStrike">
                        <a:solidFill>
                          <a:srgbClr val="000000"/>
                        </a:solidFill>
                        <a:effectLst/>
                        <a:latin typeface="Times New Roman" panose="02020603050405020304" pitchFamily="18" charset="0"/>
                      </a:endParaRPr>
                    </a:p>
                  </a:txBody>
                  <a:tcPr marL="2570" marR="2570" marT="2570" marB="0" anchor="ctr"/>
                </a:tc>
                <a:tc gridSpan="2">
                  <a:txBody>
                    <a:bodyPr/>
                    <a:lstStyle/>
                    <a:p>
                      <a:pPr algn="ctr" fontAlgn="ctr"/>
                      <a:r>
                        <a:rPr lang="en-US" sz="800" u="none" strike="noStrike" dirty="0">
                          <a:effectLst/>
                        </a:rPr>
                        <a:t>-34650</a:t>
                      </a:r>
                      <a:endParaRPr lang="en-US" sz="800" b="0" i="0" u="none" strike="noStrike" dirty="0">
                        <a:solidFill>
                          <a:srgbClr val="000000"/>
                        </a:solidFill>
                        <a:effectLst/>
                        <a:latin typeface="Times New Roman" panose="02020603050405020304" pitchFamily="18" charset="0"/>
                      </a:endParaRPr>
                    </a:p>
                  </a:txBody>
                  <a:tcPr marL="72052" marR="72052" marT="36026" marB="36026" anchor="ctr"/>
                </a:tc>
                <a:tc hMerge="1">
                  <a:txBody>
                    <a:bodyPr/>
                    <a:lstStyle/>
                    <a:p>
                      <a:endParaRPr lang="en-US"/>
                    </a:p>
                  </a:txBody>
                  <a:tcPr/>
                </a:tc>
                <a:extLst>
                  <a:ext uri="{0D108BD9-81ED-4DB2-BD59-A6C34878D82A}">
                    <a16:rowId xmlns:a16="http://schemas.microsoft.com/office/drawing/2014/main" val="2044165726"/>
                  </a:ext>
                </a:extLst>
              </a:tr>
            </a:tbl>
          </a:graphicData>
        </a:graphic>
      </p:graphicFrame>
    </p:spTree>
    <p:extLst>
      <p:ext uri="{BB962C8B-B14F-4D97-AF65-F5344CB8AC3E}">
        <p14:creationId xmlns:p14="http://schemas.microsoft.com/office/powerpoint/2010/main" val="51922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56C8-0AD7-4B45-964E-EAE676772AF2}"/>
              </a:ext>
            </a:extLst>
          </p:cNvPr>
          <p:cNvSpPr>
            <a:spLocks noGrp="1"/>
          </p:cNvSpPr>
          <p:nvPr>
            <p:ph type="title"/>
          </p:nvPr>
        </p:nvSpPr>
        <p:spPr/>
        <p:txBody>
          <a:bodyPr/>
          <a:lstStyle/>
          <a:p>
            <a:r>
              <a:rPr lang="en-US" dirty="0"/>
              <a:t>Model Results</a:t>
            </a:r>
          </a:p>
        </p:txBody>
      </p:sp>
      <p:sp>
        <p:nvSpPr>
          <p:cNvPr id="3" name="Content Placeholder 2">
            <a:extLst>
              <a:ext uri="{FF2B5EF4-FFF2-40B4-BE49-F238E27FC236}">
                <a16:creationId xmlns:a16="http://schemas.microsoft.com/office/drawing/2014/main" id="{BBAB8C4F-F768-484A-84AD-CDBE763735C0}"/>
              </a:ext>
            </a:extLst>
          </p:cNvPr>
          <p:cNvSpPr>
            <a:spLocks noGrp="1"/>
          </p:cNvSpPr>
          <p:nvPr>
            <p:ph idx="1"/>
          </p:nvPr>
        </p:nvSpPr>
        <p:spPr/>
        <p:txBody>
          <a:bodyPr>
            <a:normAutofit/>
          </a:bodyPr>
          <a:lstStyle/>
          <a:p>
            <a:r>
              <a:rPr lang="en-US" dirty="0"/>
              <a:t>A positive association between males, education, income, built environment and ridership levels</a:t>
            </a:r>
          </a:p>
          <a:p>
            <a:r>
              <a:rPr lang="en-US" dirty="0"/>
              <a:t>Negative relationship between HH size, number of adults, number of young kids, and ridership frequency</a:t>
            </a:r>
          </a:p>
          <a:p>
            <a:r>
              <a:rPr lang="en-US" dirty="0"/>
              <a:t>Workers with flexible work schedule and alternate mode users have the highest positive impacts on rideshare followed by frequent trip makers and car commuters.</a:t>
            </a:r>
          </a:p>
          <a:p>
            <a:r>
              <a:rPr lang="en-US" dirty="0"/>
              <a:t>As expected, non-working car travelers are the least likely to use rideshare.</a:t>
            </a:r>
          </a:p>
          <a:p>
            <a:r>
              <a:rPr lang="en-US" dirty="0"/>
              <a:t>Among all latent factors , technology savviness has the highest encouraging impact towards rideshare</a:t>
            </a:r>
          </a:p>
          <a:p>
            <a:endParaRPr lang="en-US" dirty="0"/>
          </a:p>
          <a:p>
            <a:endParaRPr lang="en-US" dirty="0"/>
          </a:p>
        </p:txBody>
      </p:sp>
      <p:sp>
        <p:nvSpPr>
          <p:cNvPr id="4" name="Slide Number Placeholder 3">
            <a:extLst>
              <a:ext uri="{FF2B5EF4-FFF2-40B4-BE49-F238E27FC236}">
                <a16:creationId xmlns:a16="http://schemas.microsoft.com/office/drawing/2014/main" id="{1CBBC55A-53FF-4647-A2B2-9C03D2D13894}"/>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21</a:t>
            </a:fld>
            <a:endParaRPr lang="en-US" dirty="0"/>
          </a:p>
        </p:txBody>
      </p:sp>
    </p:spTree>
    <p:extLst>
      <p:ext uri="{BB962C8B-B14F-4D97-AF65-F5344CB8AC3E}">
        <p14:creationId xmlns:p14="http://schemas.microsoft.com/office/powerpoint/2010/main" val="18337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0CD89-402D-430D-80B1-63866A912F59}"/>
              </a:ext>
            </a:extLst>
          </p:cNvPr>
          <p:cNvSpPr>
            <a:spLocks noGrp="1"/>
          </p:cNvSpPr>
          <p:nvPr>
            <p:ph type="title"/>
          </p:nvPr>
        </p:nvSpPr>
        <p:spPr/>
        <p:txBody>
          <a:bodyPr/>
          <a:lstStyle/>
          <a:p>
            <a:r>
              <a:rPr lang="en-US" dirty="0"/>
              <a:t>Recommendations and Policy Implications</a:t>
            </a:r>
          </a:p>
        </p:txBody>
      </p:sp>
      <p:sp>
        <p:nvSpPr>
          <p:cNvPr id="3" name="Content Placeholder 2">
            <a:extLst>
              <a:ext uri="{FF2B5EF4-FFF2-40B4-BE49-F238E27FC236}">
                <a16:creationId xmlns:a16="http://schemas.microsoft.com/office/drawing/2014/main" id="{F3F5D840-1EDA-436C-B9CF-E2190A79D0C2}"/>
              </a:ext>
            </a:extLst>
          </p:cNvPr>
          <p:cNvSpPr>
            <a:spLocks noGrp="1"/>
          </p:cNvSpPr>
          <p:nvPr>
            <p:ph idx="1"/>
          </p:nvPr>
        </p:nvSpPr>
        <p:spPr/>
        <p:txBody>
          <a:bodyPr/>
          <a:lstStyle/>
          <a:p>
            <a:r>
              <a:rPr lang="en-US" dirty="0"/>
              <a:t>Auto-dependency patterns is a rideshare predictor </a:t>
            </a:r>
          </a:p>
          <a:p>
            <a:r>
              <a:rPr lang="en-US" dirty="0"/>
              <a:t>Alternate mode users (those who already have a tendency to use transportation modes other than private cars) and those with flexible work schedules (including teleworkers) are more likely to use ride-hail services. On the contrary, non-workers whose families own more than one-vehicle and have high annual mileages are less likely to use ride-hails on a regular basis.  </a:t>
            </a:r>
          </a:p>
          <a:p>
            <a:r>
              <a:rPr lang="en-US" dirty="0"/>
              <a:t>Auto-dependency patterns can play an important role in market segmentation of the public in view of their propensity towards emerging mobility and rideshare alternatives.</a:t>
            </a:r>
          </a:p>
        </p:txBody>
      </p:sp>
      <p:sp>
        <p:nvSpPr>
          <p:cNvPr id="4" name="Slide Number Placeholder 3">
            <a:extLst>
              <a:ext uri="{FF2B5EF4-FFF2-40B4-BE49-F238E27FC236}">
                <a16:creationId xmlns:a16="http://schemas.microsoft.com/office/drawing/2014/main" id="{A540FA9F-6BBA-4E0D-A33D-A3C3AC78C997}"/>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22</a:t>
            </a:fld>
            <a:endParaRPr lang="en-US" dirty="0"/>
          </a:p>
        </p:txBody>
      </p:sp>
    </p:spTree>
    <p:extLst>
      <p:ext uri="{BB962C8B-B14F-4D97-AF65-F5344CB8AC3E}">
        <p14:creationId xmlns:p14="http://schemas.microsoft.com/office/powerpoint/2010/main" val="4184051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2C71-CDD9-4418-9B39-A9B29E102202}"/>
              </a:ext>
            </a:extLst>
          </p:cNvPr>
          <p:cNvSpPr>
            <a:spLocks noGrp="1"/>
          </p:cNvSpPr>
          <p:nvPr>
            <p:ph type="title"/>
          </p:nvPr>
        </p:nvSpPr>
        <p:spPr/>
        <p:txBody>
          <a:bodyPr/>
          <a:lstStyle/>
          <a:p>
            <a:r>
              <a:rPr lang="en-US" dirty="0"/>
              <a:t>Study Limitations and Future Research</a:t>
            </a:r>
          </a:p>
        </p:txBody>
      </p:sp>
      <p:sp>
        <p:nvSpPr>
          <p:cNvPr id="3" name="Content Placeholder 2">
            <a:extLst>
              <a:ext uri="{FF2B5EF4-FFF2-40B4-BE49-F238E27FC236}">
                <a16:creationId xmlns:a16="http://schemas.microsoft.com/office/drawing/2014/main" id="{D6D3AA6A-C8E4-40FB-9C99-093DFB04004B}"/>
              </a:ext>
            </a:extLst>
          </p:cNvPr>
          <p:cNvSpPr>
            <a:spLocks noGrp="1"/>
          </p:cNvSpPr>
          <p:nvPr>
            <p:ph idx="1"/>
          </p:nvPr>
        </p:nvSpPr>
        <p:spPr/>
        <p:txBody>
          <a:bodyPr/>
          <a:lstStyle/>
          <a:p>
            <a:r>
              <a:rPr lang="en-US" dirty="0"/>
              <a:t>Personal attitudes could be added to the analysis in order to increase analysis efficiency.</a:t>
            </a:r>
          </a:p>
          <a:p>
            <a:r>
              <a:rPr lang="en-US" dirty="0"/>
              <a:t>Same stands for built environment and geo-spatial variables.</a:t>
            </a:r>
          </a:p>
          <a:p>
            <a:r>
              <a:rPr lang="en-US" dirty="0"/>
              <a:t>Habitual schemes of car-usage could also be added to strengthen model’s predictive power.</a:t>
            </a:r>
          </a:p>
          <a:p>
            <a:r>
              <a:rPr lang="en-US" dirty="0"/>
              <a:t>More efficient and robust modeling algorithms could be used to provide a better prediction of ridership classes (e.g. support vector machines, random forest, gradient boosting, etc.)</a:t>
            </a:r>
          </a:p>
          <a:p>
            <a:endParaRPr lang="en-US" dirty="0"/>
          </a:p>
          <a:p>
            <a:endParaRPr lang="en-US" dirty="0"/>
          </a:p>
        </p:txBody>
      </p:sp>
      <p:sp>
        <p:nvSpPr>
          <p:cNvPr id="4" name="Slide Number Placeholder 3">
            <a:extLst>
              <a:ext uri="{FF2B5EF4-FFF2-40B4-BE49-F238E27FC236}">
                <a16:creationId xmlns:a16="http://schemas.microsoft.com/office/drawing/2014/main" id="{1B317FC6-D723-4922-BA0A-8C5461B03A8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23</a:t>
            </a:fld>
            <a:endParaRPr lang="en-US" dirty="0"/>
          </a:p>
        </p:txBody>
      </p:sp>
    </p:spTree>
    <p:extLst>
      <p:ext uri="{BB962C8B-B14F-4D97-AF65-F5344CB8AC3E}">
        <p14:creationId xmlns:p14="http://schemas.microsoft.com/office/powerpoint/2010/main" val="382884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3254662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844800" y="2695735"/>
            <a:ext cx="6299200" cy="1469865"/>
          </a:xfrm>
          <a:prstGeom prst="rect">
            <a:avLst/>
          </a:prstGeom>
        </p:spPr>
        <p:txBody>
          <a:bodyPr/>
          <a:lstStyle/>
          <a:p>
            <a:r>
              <a:rPr lang="en-US" dirty="0"/>
              <a:t>THANK YOU </a:t>
            </a:r>
          </a:p>
        </p:txBody>
      </p:sp>
    </p:spTree>
    <p:extLst>
      <p:ext uri="{BB962C8B-B14F-4D97-AF65-F5344CB8AC3E}">
        <p14:creationId xmlns:p14="http://schemas.microsoft.com/office/powerpoint/2010/main" val="2551305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0A62-B609-4DE3-A16C-26EEDFCC171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F8F1B065-BECD-4520-A9C9-108A4F79B70F}"/>
              </a:ext>
            </a:extLst>
          </p:cNvPr>
          <p:cNvSpPr>
            <a:spLocks noGrp="1"/>
          </p:cNvSpPr>
          <p:nvPr>
            <p:ph idx="1"/>
          </p:nvPr>
        </p:nvSpPr>
        <p:spPr>
          <a:xfrm>
            <a:off x="576957" y="1605651"/>
            <a:ext cx="3550426" cy="3276742"/>
          </a:xfrm>
        </p:spPr>
        <p:txBody>
          <a:bodyPr>
            <a:normAutofit lnSpcReduction="10000"/>
          </a:bodyPr>
          <a:lstStyle/>
          <a:p>
            <a:r>
              <a:rPr lang="en-US" dirty="0"/>
              <a:t>Advances in ICT </a:t>
            </a:r>
          </a:p>
          <a:p>
            <a:r>
              <a:rPr lang="en-US" dirty="0"/>
              <a:t>Emerging mobility options</a:t>
            </a:r>
          </a:p>
          <a:p>
            <a:r>
              <a:rPr lang="en-US" dirty="0"/>
              <a:t>On-demand app-based ride-hailing alternatives</a:t>
            </a:r>
          </a:p>
          <a:p>
            <a:r>
              <a:rPr lang="en-US" dirty="0"/>
              <a:t>Expected to increase with the introduction of Shared Autonomous Vehicles (SAVs) </a:t>
            </a:r>
          </a:p>
        </p:txBody>
      </p:sp>
      <p:sp>
        <p:nvSpPr>
          <p:cNvPr id="5" name="Slide Number Placeholder 4">
            <a:extLst>
              <a:ext uri="{FF2B5EF4-FFF2-40B4-BE49-F238E27FC236}">
                <a16:creationId xmlns:a16="http://schemas.microsoft.com/office/drawing/2014/main" id="{AE55F7C8-22E9-411D-9541-2581A490BFFB}"/>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3</a:t>
            </a:fld>
            <a:endParaRPr lang="en-US" dirty="0"/>
          </a:p>
        </p:txBody>
      </p:sp>
      <p:graphicFrame>
        <p:nvGraphicFramePr>
          <p:cNvPr id="4" name="Chart 3">
            <a:extLst>
              <a:ext uri="{FF2B5EF4-FFF2-40B4-BE49-F238E27FC236}">
                <a16:creationId xmlns:a16="http://schemas.microsoft.com/office/drawing/2014/main" id="{62A8E997-8C6C-41F2-8689-C7FB393C179C}"/>
              </a:ext>
            </a:extLst>
          </p:cNvPr>
          <p:cNvGraphicFramePr>
            <a:graphicFrameLocks/>
          </p:cNvGraphicFramePr>
          <p:nvPr>
            <p:extLst>
              <p:ext uri="{D42A27DB-BD31-4B8C-83A1-F6EECF244321}">
                <p14:modId xmlns:p14="http://schemas.microsoft.com/office/powerpoint/2010/main" val="3372755853"/>
              </p:ext>
            </p:extLst>
          </p:nvPr>
        </p:nvGraphicFramePr>
        <p:xfrm>
          <a:off x="4572000" y="2369049"/>
          <a:ext cx="4279106" cy="24003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1200945-90A6-4413-9EB8-5318BBF2E268}"/>
              </a:ext>
            </a:extLst>
          </p:cNvPr>
          <p:cNvSpPr txBox="1"/>
          <p:nvPr/>
        </p:nvSpPr>
        <p:spPr>
          <a:xfrm>
            <a:off x="4572000" y="4792537"/>
            <a:ext cx="3200400" cy="276999"/>
          </a:xfrm>
          <a:prstGeom prst="rect">
            <a:avLst/>
          </a:prstGeom>
          <a:noFill/>
        </p:spPr>
        <p:txBody>
          <a:bodyPr wrap="square" rtlCol="0">
            <a:spAutoFit/>
          </a:bodyPr>
          <a:lstStyle/>
          <a:p>
            <a:r>
              <a:rPr lang="en-US" sz="1200" dirty="0">
                <a:solidFill>
                  <a:schemeClr val="tx1">
                    <a:lumMod val="75000"/>
                    <a:lumOff val="25000"/>
                  </a:schemeClr>
                </a:solidFill>
              </a:rPr>
              <a:t>Source: statistica.com</a:t>
            </a:r>
          </a:p>
        </p:txBody>
      </p:sp>
    </p:spTree>
    <p:extLst>
      <p:ext uri="{BB962C8B-B14F-4D97-AF65-F5344CB8AC3E}">
        <p14:creationId xmlns:p14="http://schemas.microsoft.com/office/powerpoint/2010/main" val="14117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1B49-C382-4E2A-88BA-26CF2307D042}"/>
              </a:ext>
            </a:extLst>
          </p:cNvPr>
          <p:cNvSpPr>
            <a:spLocks noGrp="1"/>
          </p:cNvSpPr>
          <p:nvPr>
            <p:ph type="title"/>
          </p:nvPr>
        </p:nvSpPr>
        <p:spPr/>
        <p:txBody>
          <a:bodyPr/>
          <a:lstStyle/>
          <a:p>
            <a:r>
              <a:rPr lang="en-US" dirty="0"/>
              <a:t>Why Ride-Hailing?</a:t>
            </a:r>
          </a:p>
        </p:txBody>
      </p:sp>
      <p:sp>
        <p:nvSpPr>
          <p:cNvPr id="3" name="Content Placeholder 2">
            <a:extLst>
              <a:ext uri="{FF2B5EF4-FFF2-40B4-BE49-F238E27FC236}">
                <a16:creationId xmlns:a16="http://schemas.microsoft.com/office/drawing/2014/main" id="{73179B51-FFBF-49EE-8C19-E2E1254CCB3E}"/>
              </a:ext>
            </a:extLst>
          </p:cNvPr>
          <p:cNvSpPr>
            <a:spLocks noGrp="1"/>
          </p:cNvSpPr>
          <p:nvPr>
            <p:ph idx="1"/>
          </p:nvPr>
        </p:nvSpPr>
        <p:spPr/>
        <p:txBody>
          <a:bodyPr>
            <a:normAutofit/>
          </a:bodyPr>
          <a:lstStyle/>
          <a:p>
            <a:r>
              <a:rPr lang="en-US" dirty="0"/>
              <a:t>Advantages:</a:t>
            </a:r>
          </a:p>
          <a:p>
            <a:pPr lvl="1"/>
            <a:r>
              <a:rPr lang="en-US" dirty="0"/>
              <a:t>On-demand service </a:t>
            </a:r>
          </a:p>
          <a:p>
            <a:pPr lvl="1"/>
            <a:r>
              <a:rPr lang="en-US" dirty="0"/>
              <a:t>No capital/maintenance cost</a:t>
            </a:r>
          </a:p>
          <a:p>
            <a:pPr lvl="1"/>
            <a:r>
              <a:rPr lang="en-US" dirty="0"/>
              <a:t>No need for parking time/cost</a:t>
            </a:r>
          </a:p>
          <a:p>
            <a:pPr lvl="1"/>
            <a:r>
              <a:rPr lang="en-US" dirty="0"/>
              <a:t>Providing mobility for under-age/senior/disabled travelers</a:t>
            </a:r>
          </a:p>
          <a:p>
            <a:r>
              <a:rPr lang="en-US" dirty="0"/>
              <a:t>Disadvantages:</a:t>
            </a:r>
          </a:p>
          <a:p>
            <a:pPr lvl="1"/>
            <a:r>
              <a:rPr lang="en-US" dirty="0"/>
              <a:t>Privacy issues</a:t>
            </a:r>
          </a:p>
          <a:p>
            <a:pPr lvl="1"/>
            <a:r>
              <a:rPr lang="en-US" dirty="0"/>
              <a:t>Reliability</a:t>
            </a:r>
          </a:p>
          <a:p>
            <a:pPr lvl="1"/>
            <a:r>
              <a:rPr lang="en-US" dirty="0"/>
              <a:t>Potentially higher travel times</a:t>
            </a:r>
          </a:p>
        </p:txBody>
      </p:sp>
      <p:sp>
        <p:nvSpPr>
          <p:cNvPr id="4" name="Slide Number Placeholder 3">
            <a:extLst>
              <a:ext uri="{FF2B5EF4-FFF2-40B4-BE49-F238E27FC236}">
                <a16:creationId xmlns:a16="http://schemas.microsoft.com/office/drawing/2014/main" id="{A98CA836-4C66-4767-8541-1E0B72CD044D}"/>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135670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7895-F952-491C-BFA4-4DB3E67D4D17}"/>
              </a:ext>
            </a:extLst>
          </p:cNvPr>
          <p:cNvSpPr>
            <a:spLocks noGrp="1"/>
          </p:cNvSpPr>
          <p:nvPr>
            <p:ph type="title"/>
          </p:nvPr>
        </p:nvSpPr>
        <p:spPr/>
        <p:txBody>
          <a:bodyPr/>
          <a:lstStyle/>
          <a:p>
            <a:r>
              <a:rPr lang="en-US" dirty="0"/>
              <a:t>Ride-Hailing Adoption</a:t>
            </a:r>
          </a:p>
        </p:txBody>
      </p:sp>
      <p:sp>
        <p:nvSpPr>
          <p:cNvPr id="3" name="Content Placeholder 2">
            <a:extLst>
              <a:ext uri="{FF2B5EF4-FFF2-40B4-BE49-F238E27FC236}">
                <a16:creationId xmlns:a16="http://schemas.microsoft.com/office/drawing/2014/main" id="{67FD98AB-B5A0-4232-9274-A577787DD866}"/>
              </a:ext>
            </a:extLst>
          </p:cNvPr>
          <p:cNvSpPr>
            <a:spLocks noGrp="1"/>
          </p:cNvSpPr>
          <p:nvPr>
            <p:ph idx="1"/>
          </p:nvPr>
        </p:nvSpPr>
        <p:spPr/>
        <p:txBody>
          <a:bodyPr/>
          <a:lstStyle/>
          <a:p>
            <a:r>
              <a:rPr lang="en-US" dirty="0"/>
              <a:t>What will be the market?</a:t>
            </a:r>
          </a:p>
          <a:p>
            <a:r>
              <a:rPr lang="en-US" dirty="0"/>
              <a:t>Who are the users?</a:t>
            </a:r>
          </a:p>
          <a:p>
            <a:r>
              <a:rPr lang="en-US" dirty="0"/>
              <a:t>Could it replace private ownership? </a:t>
            </a:r>
          </a:p>
          <a:p>
            <a:r>
              <a:rPr lang="en-US" dirty="0"/>
              <a:t>Could it be daily basis? </a:t>
            </a:r>
          </a:p>
        </p:txBody>
      </p:sp>
      <p:sp>
        <p:nvSpPr>
          <p:cNvPr id="4" name="Slide Number Placeholder 3">
            <a:extLst>
              <a:ext uri="{FF2B5EF4-FFF2-40B4-BE49-F238E27FC236}">
                <a16:creationId xmlns:a16="http://schemas.microsoft.com/office/drawing/2014/main" id="{D47C56B9-AF15-4708-AF4E-4FE949686B0D}"/>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5</a:t>
            </a:fld>
            <a:endParaRPr lang="en-US" dirty="0"/>
          </a:p>
        </p:txBody>
      </p:sp>
      <p:pic>
        <p:nvPicPr>
          <p:cNvPr id="6" name="Picture 5">
            <a:extLst>
              <a:ext uri="{FF2B5EF4-FFF2-40B4-BE49-F238E27FC236}">
                <a16:creationId xmlns:a16="http://schemas.microsoft.com/office/drawing/2014/main" id="{B2449FA9-161A-4BAD-ABCE-12244737F4D6}"/>
              </a:ext>
            </a:extLst>
          </p:cNvPr>
          <p:cNvPicPr>
            <a:picLocks noChangeAspect="1"/>
          </p:cNvPicPr>
          <p:nvPr/>
        </p:nvPicPr>
        <p:blipFill>
          <a:blip r:embed="rId3"/>
          <a:stretch>
            <a:fillRect/>
          </a:stretch>
        </p:blipFill>
        <p:spPr>
          <a:xfrm>
            <a:off x="5729911" y="1709977"/>
            <a:ext cx="2280089" cy="2536903"/>
          </a:xfrm>
          <a:prstGeom prst="rect">
            <a:avLst/>
          </a:prstGeom>
        </p:spPr>
      </p:pic>
    </p:spTree>
    <p:extLst>
      <p:ext uri="{BB962C8B-B14F-4D97-AF65-F5344CB8AC3E}">
        <p14:creationId xmlns:p14="http://schemas.microsoft.com/office/powerpoint/2010/main" val="57235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6729-C39F-4704-B0FC-2E7C218083BA}"/>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0FF9F201-9F91-48C2-9AFF-FA85DAED843F}"/>
              </a:ext>
            </a:extLst>
          </p:cNvPr>
          <p:cNvSpPr>
            <a:spLocks noGrp="1"/>
          </p:cNvSpPr>
          <p:nvPr>
            <p:ph idx="1"/>
          </p:nvPr>
        </p:nvSpPr>
        <p:spPr>
          <a:xfrm>
            <a:off x="419449" y="1367406"/>
            <a:ext cx="7897699" cy="2202645"/>
          </a:xfrm>
        </p:spPr>
        <p:txBody>
          <a:bodyPr>
            <a:normAutofit/>
          </a:bodyPr>
          <a:lstStyle/>
          <a:p>
            <a:r>
              <a:rPr lang="en-US" dirty="0"/>
              <a:t>2018 National Household Travel Survey (NHTS) </a:t>
            </a:r>
            <a:r>
              <a:rPr lang="en-US" dirty="0">
                <a:hlinkClick r:id="rId3"/>
              </a:rPr>
              <a:t>https://nhts.ornl.gov/</a:t>
            </a:r>
            <a:endParaRPr lang="en-US" dirty="0"/>
          </a:p>
          <a:p>
            <a:r>
              <a:rPr lang="en-US" dirty="0"/>
              <a:t>A combination of household, person, vehicle, and trip information</a:t>
            </a:r>
          </a:p>
          <a:p>
            <a:r>
              <a:rPr lang="en-US" dirty="0"/>
              <a:t>A final cleaned sample of 134,214 individuals</a:t>
            </a:r>
          </a:p>
          <a:p>
            <a:pPr marL="0" indent="0">
              <a:buNone/>
            </a:pPr>
            <a:endParaRPr lang="en-US" dirty="0"/>
          </a:p>
        </p:txBody>
      </p:sp>
      <p:sp>
        <p:nvSpPr>
          <p:cNvPr id="6" name="Slide Number Placeholder 5">
            <a:extLst>
              <a:ext uri="{FF2B5EF4-FFF2-40B4-BE49-F238E27FC236}">
                <a16:creationId xmlns:a16="http://schemas.microsoft.com/office/drawing/2014/main" id="{C80E2CB4-9744-4DD8-BFF1-ACE09FD68AF9}"/>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6</a:t>
            </a:fld>
            <a:endParaRPr lang="en-US" dirty="0"/>
          </a:p>
        </p:txBody>
      </p:sp>
      <p:pic>
        <p:nvPicPr>
          <p:cNvPr id="5" name="Picture 4">
            <a:extLst>
              <a:ext uri="{FF2B5EF4-FFF2-40B4-BE49-F238E27FC236}">
                <a16:creationId xmlns:a16="http://schemas.microsoft.com/office/drawing/2014/main" id="{B735B07F-B9D3-4F33-86CD-954876B5F472}"/>
              </a:ext>
            </a:extLst>
          </p:cNvPr>
          <p:cNvPicPr>
            <a:picLocks noChangeAspect="1"/>
          </p:cNvPicPr>
          <p:nvPr/>
        </p:nvPicPr>
        <p:blipFill rotWithShape="1">
          <a:blip r:embed="rId4"/>
          <a:srcRect b="6604"/>
          <a:stretch/>
        </p:blipFill>
        <p:spPr>
          <a:xfrm>
            <a:off x="2305578" y="3429001"/>
            <a:ext cx="6325342" cy="2913434"/>
          </a:xfrm>
          <a:prstGeom prst="rect">
            <a:avLst/>
          </a:prstGeom>
        </p:spPr>
      </p:pic>
    </p:spTree>
    <p:extLst>
      <p:ext uri="{BB962C8B-B14F-4D97-AF65-F5344CB8AC3E}">
        <p14:creationId xmlns:p14="http://schemas.microsoft.com/office/powerpoint/2010/main" val="2801656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B2CF-084A-4DE5-AB96-CD3F6F3F28C5}"/>
              </a:ext>
            </a:extLst>
          </p:cNvPr>
          <p:cNvSpPr>
            <a:spLocks noGrp="1"/>
          </p:cNvSpPr>
          <p:nvPr>
            <p:ph type="title"/>
          </p:nvPr>
        </p:nvSpPr>
        <p:spPr/>
        <p:txBody>
          <a:bodyPr/>
          <a:lstStyle/>
          <a:p>
            <a:r>
              <a:rPr lang="en-US" dirty="0"/>
              <a:t>Sample Attributes</a:t>
            </a:r>
          </a:p>
        </p:txBody>
      </p:sp>
      <p:sp>
        <p:nvSpPr>
          <p:cNvPr id="3" name="Content Placeholder 2">
            <a:extLst>
              <a:ext uri="{FF2B5EF4-FFF2-40B4-BE49-F238E27FC236}">
                <a16:creationId xmlns:a16="http://schemas.microsoft.com/office/drawing/2014/main" id="{621500D1-7D6C-4A62-AD58-A59B506CE408}"/>
              </a:ext>
            </a:extLst>
          </p:cNvPr>
          <p:cNvSpPr>
            <a:spLocks noGrp="1"/>
          </p:cNvSpPr>
          <p:nvPr>
            <p:ph idx="1"/>
          </p:nvPr>
        </p:nvSpPr>
        <p:spPr/>
        <p:txBody>
          <a:bodyPr/>
          <a:lstStyle/>
          <a:p>
            <a:r>
              <a:rPr lang="en-US" dirty="0"/>
              <a:t>48.4% male</a:t>
            </a:r>
          </a:p>
          <a:p>
            <a:r>
              <a:rPr lang="en-US" dirty="0"/>
              <a:t>56.9% workers</a:t>
            </a:r>
          </a:p>
          <a:p>
            <a:r>
              <a:rPr lang="en-US" dirty="0"/>
              <a:t>91.3% born in US</a:t>
            </a:r>
          </a:p>
          <a:p>
            <a:r>
              <a:rPr lang="en-US" dirty="0"/>
              <a:t>100% licensed-drivers</a:t>
            </a:r>
          </a:p>
          <a:p>
            <a:r>
              <a:rPr lang="en-US" dirty="0"/>
              <a:t>Average age of 47 (46.8)</a:t>
            </a:r>
          </a:p>
          <a:p>
            <a:r>
              <a:rPr lang="en-US" dirty="0"/>
              <a:t>81.1% white individuals</a:t>
            </a:r>
          </a:p>
          <a:p>
            <a:r>
              <a:rPr lang="en-US" dirty="0"/>
              <a:t> 9.1 Hispanics</a:t>
            </a:r>
          </a:p>
          <a:p>
            <a:r>
              <a:rPr lang="en-US" dirty="0"/>
              <a:t>Average education level between high school graduate and some college degree</a:t>
            </a:r>
          </a:p>
          <a:p>
            <a:r>
              <a:rPr lang="en-US" dirty="0"/>
              <a:t>76.8% residing in urban areas.</a:t>
            </a:r>
          </a:p>
        </p:txBody>
      </p:sp>
      <p:sp>
        <p:nvSpPr>
          <p:cNvPr id="4" name="Slide Number Placeholder 3">
            <a:extLst>
              <a:ext uri="{FF2B5EF4-FFF2-40B4-BE49-F238E27FC236}">
                <a16:creationId xmlns:a16="http://schemas.microsoft.com/office/drawing/2014/main" id="{F449E5BE-54EC-447B-B9BA-34F932B66AC2}"/>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268772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0D9C-4794-4AD3-A4A1-A7165FCE7233}"/>
              </a:ext>
            </a:extLst>
          </p:cNvPr>
          <p:cNvSpPr>
            <a:spLocks noGrp="1"/>
          </p:cNvSpPr>
          <p:nvPr>
            <p:ph type="title"/>
          </p:nvPr>
        </p:nvSpPr>
        <p:spPr/>
        <p:txBody>
          <a:bodyPr/>
          <a:lstStyle/>
          <a:p>
            <a:r>
              <a:rPr lang="en-US" dirty="0"/>
              <a:t>Sample Rideshare Statistics</a:t>
            </a:r>
          </a:p>
        </p:txBody>
      </p:sp>
      <p:sp>
        <p:nvSpPr>
          <p:cNvPr id="3" name="Content Placeholder 2">
            <a:extLst>
              <a:ext uri="{FF2B5EF4-FFF2-40B4-BE49-F238E27FC236}">
                <a16:creationId xmlns:a16="http://schemas.microsoft.com/office/drawing/2014/main" id="{3F52558F-D991-47C2-A5B7-A0FFB4608DCD}"/>
              </a:ext>
            </a:extLst>
          </p:cNvPr>
          <p:cNvSpPr>
            <a:spLocks noGrp="1"/>
          </p:cNvSpPr>
          <p:nvPr>
            <p:ph idx="1"/>
          </p:nvPr>
        </p:nvSpPr>
        <p:spPr>
          <a:xfrm>
            <a:off x="513080" y="1387535"/>
            <a:ext cx="3709817" cy="3503245"/>
          </a:xfrm>
        </p:spPr>
        <p:txBody>
          <a:bodyPr>
            <a:normAutofit fontScale="70000" lnSpcReduction="20000"/>
          </a:bodyPr>
          <a:lstStyle/>
          <a:p>
            <a:r>
              <a:rPr lang="en-US" dirty="0"/>
              <a:t>Subjects were asked how many times in the past 30 days they purchased a ride with a ridesharing app.</a:t>
            </a:r>
          </a:p>
          <a:p>
            <a:r>
              <a:rPr lang="en-US" dirty="0"/>
              <a:t>k-means cluster analysis on the variable revealed 4 major categories:</a:t>
            </a:r>
          </a:p>
          <a:p>
            <a:pPr lvl="1"/>
            <a:r>
              <a:rPr lang="en-US" dirty="0"/>
              <a:t>Non-riders (rideshare frequency = 0 in the past 30 days)</a:t>
            </a:r>
          </a:p>
          <a:p>
            <a:pPr lvl="1"/>
            <a:r>
              <a:rPr lang="en-US" dirty="0"/>
              <a:t>Occasional Riders (rideshare frequency = 1-4)</a:t>
            </a:r>
          </a:p>
          <a:p>
            <a:pPr lvl="1"/>
            <a:r>
              <a:rPr lang="en-US" dirty="0"/>
              <a:t>Regular Riders (rideshare frequency = 5-21)</a:t>
            </a:r>
          </a:p>
          <a:p>
            <a:pPr lvl="1"/>
            <a:r>
              <a:rPr lang="en-US" dirty="0"/>
              <a:t>Frequent Riders (rideshare frequency &gt; 21)</a:t>
            </a:r>
          </a:p>
        </p:txBody>
      </p:sp>
      <p:sp>
        <p:nvSpPr>
          <p:cNvPr id="5" name="Slide Number Placeholder 4">
            <a:extLst>
              <a:ext uri="{FF2B5EF4-FFF2-40B4-BE49-F238E27FC236}">
                <a16:creationId xmlns:a16="http://schemas.microsoft.com/office/drawing/2014/main" id="{F0BF2667-9466-4EEA-9673-B0502E334770}"/>
              </a:ext>
            </a:extLst>
          </p:cNvPr>
          <p:cNvSpPr>
            <a:spLocks noGrp="1"/>
          </p:cNvSpPr>
          <p:nvPr>
            <p:ph type="sldNum" sz="quarter" idx="12"/>
          </p:nvPr>
        </p:nvSpPr>
        <p:spPr>
          <a:xfrm>
            <a:off x="513080" y="6567592"/>
            <a:ext cx="782320" cy="2586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a:t>
            </a:fld>
            <a:endParaRPr lang="en-US" dirty="0"/>
          </a:p>
        </p:txBody>
      </p:sp>
      <p:graphicFrame>
        <p:nvGraphicFramePr>
          <p:cNvPr id="4" name="Chart 3">
            <a:extLst>
              <a:ext uri="{FF2B5EF4-FFF2-40B4-BE49-F238E27FC236}">
                <a16:creationId xmlns:a16="http://schemas.microsoft.com/office/drawing/2014/main" id="{C6AE1A10-A0C1-4916-8FF3-C4DA40F8AF3F}"/>
              </a:ext>
            </a:extLst>
          </p:cNvPr>
          <p:cNvGraphicFramePr>
            <a:graphicFrameLocks/>
          </p:cNvGraphicFramePr>
          <p:nvPr>
            <p:extLst>
              <p:ext uri="{D42A27DB-BD31-4B8C-83A1-F6EECF244321}">
                <p14:modId xmlns:p14="http://schemas.microsoft.com/office/powerpoint/2010/main" val="2068118296"/>
              </p:ext>
            </p:extLst>
          </p:nvPr>
        </p:nvGraphicFramePr>
        <p:xfrm>
          <a:off x="4597400" y="2176103"/>
          <a:ext cx="3972045" cy="2860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3230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Spatial Distribution of Rideshare (1)</a:t>
            </a:r>
          </a:p>
        </p:txBody>
      </p:sp>
      <p:sp>
        <p:nvSpPr>
          <p:cNvPr id="7" name="Slide Number Placeholder 6"/>
          <p:cNvSpPr>
            <a:spLocks noGrp="1"/>
          </p:cNvSpPr>
          <p:nvPr>
            <p:ph type="sldNum" sz="quarter" idx="4"/>
          </p:nvPr>
        </p:nvSpPr>
        <p:spPr/>
        <p:txBody>
          <a:bodyPr/>
          <a:lstStyle/>
          <a:p>
            <a:fld id="{75472711-4FCB-2141-A321-C0607E714264}" type="slidenum">
              <a:rPr lang="en-US" smtClean="0"/>
              <a:pPr/>
              <a:t>9</a:t>
            </a:fld>
            <a:endParaRPr lang="en-US" dirty="0"/>
          </a:p>
        </p:txBody>
      </p:sp>
      <p:graphicFrame>
        <p:nvGraphicFramePr>
          <p:cNvPr id="5" name="Content Placeholder 4">
            <a:extLst>
              <a:ext uri="{FF2B5EF4-FFF2-40B4-BE49-F238E27FC236}">
                <a16:creationId xmlns:a16="http://schemas.microsoft.com/office/drawing/2014/main" id="{462980CE-EAD2-4B93-8F41-D08E99C7727C}"/>
              </a:ext>
            </a:extLst>
          </p:cNvPr>
          <p:cNvGraphicFramePr>
            <a:graphicFrameLocks noGrp="1"/>
          </p:cNvGraphicFramePr>
          <p:nvPr>
            <p:ph idx="1"/>
            <p:extLst>
              <p:ext uri="{D42A27DB-BD31-4B8C-83A1-F6EECF244321}">
                <p14:modId xmlns:p14="http://schemas.microsoft.com/office/powerpoint/2010/main" val="1153304951"/>
              </p:ext>
            </p:extLst>
          </p:nvPr>
        </p:nvGraphicFramePr>
        <p:xfrm>
          <a:off x="507999" y="1392238"/>
          <a:ext cx="8361757" cy="49599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7855069"/>
      </p:ext>
    </p:extLst>
  </p:cSld>
  <p:clrMapOvr>
    <a:masterClrMapping/>
  </p:clrMapOvr>
</p:sld>
</file>

<file path=ppt/theme/theme1.xml><?xml version="1.0" encoding="utf-8"?>
<a:theme xmlns:a="http://schemas.openxmlformats.org/drawingml/2006/main" name="LFT_PPT_4x3">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D31752D6-04DE-0D48-B89F-7D76E3F7F1A6}" vid="{04FD3600-A32B-9C49-AC45-2BED65211254}"/>
    </a:ext>
  </a:extLst>
</a:theme>
</file>

<file path=ppt/theme/theme2.xml><?xml version="1.0" encoding="utf-8"?>
<a:theme xmlns:a="http://schemas.openxmlformats.org/drawingml/2006/main" name="Blue 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D31752D6-04DE-0D48-B89F-7D76E3F7F1A6}" vid="{B2766AFF-AF9A-3E47-80E3-5BB2B6079686}"/>
    </a:ext>
  </a:extLst>
</a:theme>
</file>

<file path=ppt/theme/theme3.xml><?xml version="1.0" encoding="utf-8"?>
<a:theme xmlns:a="http://schemas.openxmlformats.org/drawingml/2006/main" name="White 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D31752D6-04DE-0D48-B89F-7D76E3F7F1A6}" vid="{B136CC9D-89C5-5A46-A2BD-BC7600B80088}"/>
    </a:ext>
  </a:extLst>
</a:theme>
</file>

<file path=ppt/theme/theme4.xml><?xml version="1.0" encoding="utf-8"?>
<a:theme xmlns:a="http://schemas.openxmlformats.org/drawingml/2006/main" name="White Interio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D31752D6-04DE-0D48-B89F-7D76E3F7F1A6}" vid="{DD2B3CDB-EDDC-464C-BA24-1B14C9D97722}"/>
    </a:ext>
  </a:extLst>
</a:theme>
</file>

<file path=ppt/theme/theme5.xml><?xml version="1.0" encoding="utf-8"?>
<a:theme xmlns:a="http://schemas.openxmlformats.org/drawingml/2006/main" name="Blue Interio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D31752D6-04DE-0D48-B89F-7D76E3F7F1A6}" vid="{B5BAB260-A435-9549-8EC4-CE2611660B9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schemas.microsoft.com/office/2006/metadata/properties"/>
    <ds:schemaRef ds:uri="http://purl.org/dc/dcmitype/"/>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LFT_PPT_4x3</Template>
  <TotalTime>405</TotalTime>
  <Words>2216</Words>
  <Application>Microsoft Office PowerPoint</Application>
  <PresentationFormat>On-screen Show (4:3)</PresentationFormat>
  <Paragraphs>423</Paragraphs>
  <Slides>25</Slides>
  <Notes>25</Notes>
  <HiddenSlides>2</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25</vt:i4>
      </vt:variant>
    </vt:vector>
  </HeadingPairs>
  <TitlesOfParts>
    <vt:vector size="35" baseType="lpstr">
      <vt:lpstr>Arial</vt:lpstr>
      <vt:lpstr>Arial Bold</vt:lpstr>
      <vt:lpstr>Calibri</vt:lpstr>
      <vt:lpstr>Times New Roman</vt:lpstr>
      <vt:lpstr>Wingdings</vt:lpstr>
      <vt:lpstr>LFT_PPT_4x3</vt:lpstr>
      <vt:lpstr>Blue Section Divider</vt:lpstr>
      <vt:lpstr>White Section Divider</vt:lpstr>
      <vt:lpstr>White Interior</vt:lpstr>
      <vt:lpstr>Blue Interior</vt:lpstr>
      <vt:lpstr>RIDE-HAIL as a Regular Daily Alternative:</vt:lpstr>
      <vt:lpstr>Presentation Layout</vt:lpstr>
      <vt:lpstr>Introduction</vt:lpstr>
      <vt:lpstr>Why Ride-Hailing?</vt:lpstr>
      <vt:lpstr>Ride-Hailing Adoption</vt:lpstr>
      <vt:lpstr>Data</vt:lpstr>
      <vt:lpstr>Sample Attributes</vt:lpstr>
      <vt:lpstr>Sample Rideshare Statistics</vt:lpstr>
      <vt:lpstr>Spatial Distribution of Rideshare (1)</vt:lpstr>
      <vt:lpstr>Spatial Distribution of Rideshare (2)</vt:lpstr>
      <vt:lpstr>Auto-dependency</vt:lpstr>
      <vt:lpstr>Principal Component Analysis (PCA)</vt:lpstr>
      <vt:lpstr>Ridership Classes vs. Auto-dependency Patterns</vt:lpstr>
      <vt:lpstr>Spatial Distribution of Auto-dependency Pattern 1 : Worker Auto Commuter</vt:lpstr>
      <vt:lpstr>Spatial Distribution of Auto-dependency Pattern 2 : Worker with Flexible Work Schedule</vt:lpstr>
      <vt:lpstr>Spatial Distribution of Auto-dependency Pattern 3 : Non-worker, Alternate Mode Users</vt:lpstr>
      <vt:lpstr>Spatial Distribution of Auto-dependency Pattern 4 : Non-worker, Auto Users</vt:lpstr>
      <vt:lpstr>Spatial Distribution of Auto-dependency Pattern 5 : Non-worker, Frequent Trip Makers</vt:lpstr>
      <vt:lpstr>Technology Savviness</vt:lpstr>
      <vt:lpstr>Classification Algorithm: Ordered logistic regression</vt:lpstr>
      <vt:lpstr>Model Results</vt:lpstr>
      <vt:lpstr>Recommendations and Policy Implications</vt:lpstr>
      <vt:lpstr>Study Limitations and Future Research</vt:lpstr>
      <vt:lpstr>ANY QUESTIONS?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Osei-Asamoah, Abigail</dc:creator>
  <cp:lastModifiedBy>Minaei, Negaar</cp:lastModifiedBy>
  <cp:revision>30</cp:revision>
  <cp:lastPrinted>2019-05-31T17:39:30Z</cp:lastPrinted>
  <dcterms:created xsi:type="dcterms:W3CDTF">2019-05-02T18:00:53Z</dcterms:created>
  <dcterms:modified xsi:type="dcterms:W3CDTF">2019-05-31T21:04:45Z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